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 id="398" r:id="rId12"/>
    <p:sldId id="400" r:id="rId13"/>
    <p:sldId id="397" r:id="rId14"/>
    <p:sldId id="401" r:id="rId15"/>
    <p:sldId id="415" r:id="rId16"/>
    <p:sldId id="412" r:id="rId17"/>
    <p:sldId id="402" r:id="rId18"/>
    <p:sldId id="408" r:id="rId19"/>
    <p:sldId id="266" r:id="rId20"/>
    <p:sldId id="267" r:id="rId21"/>
    <p:sldId id="268" r:id="rId22"/>
    <p:sldId id="269" r:id="rId23"/>
    <p:sldId id="270" r:id="rId24"/>
    <p:sldId id="27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618"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304F45-465D-4332-BC90-2D3D68665C36}"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B10E5875-3330-4043-B2D9-947C9E79D165}">
      <dgm:prSet/>
      <dgm:spPr/>
      <dgm:t>
        <a:bodyPr/>
        <a:lstStyle/>
        <a:p>
          <a:r>
            <a:rPr lang="en-US" b="1" dirty="0"/>
            <a:t>Sanitize</a:t>
          </a:r>
        </a:p>
      </dgm:t>
    </dgm:pt>
    <dgm:pt modelId="{BA0FB88E-3A46-4A43-98D6-5CFDED9FCF01}" type="parTrans" cxnId="{0449D552-28FD-4148-82D7-630483E089D7}">
      <dgm:prSet/>
      <dgm:spPr/>
      <dgm:t>
        <a:bodyPr/>
        <a:lstStyle/>
        <a:p>
          <a:endParaRPr lang="en-US"/>
        </a:p>
      </dgm:t>
    </dgm:pt>
    <dgm:pt modelId="{6A8F23E9-4949-4D30-904C-EDFFB058C0FA}" type="sibTrans" cxnId="{0449D552-28FD-4148-82D7-630483E089D7}">
      <dgm:prSet/>
      <dgm:spPr/>
      <dgm:t>
        <a:bodyPr/>
        <a:lstStyle/>
        <a:p>
          <a:endParaRPr lang="en-US"/>
        </a:p>
      </dgm:t>
    </dgm:pt>
    <dgm:pt modelId="{C4CBE242-5589-4A98-89B7-BD71E9CFD9C2}">
      <dgm:prSet custT="1"/>
      <dgm:spPr/>
      <dgm:t>
        <a:bodyPr/>
        <a:lstStyle/>
        <a:p>
          <a:r>
            <a:rPr lang="en-US" sz="2000" b="0" dirty="0"/>
            <a:t>Wash your hands before putting on your face covering</a:t>
          </a:r>
        </a:p>
      </dgm:t>
    </dgm:pt>
    <dgm:pt modelId="{A9BA13D7-2944-4437-B6BE-4DBBAC52FE46}" type="parTrans" cxnId="{64B65B9F-4156-4C19-A2F7-09A2E0D0A0DE}">
      <dgm:prSet/>
      <dgm:spPr/>
      <dgm:t>
        <a:bodyPr/>
        <a:lstStyle/>
        <a:p>
          <a:endParaRPr lang="en-US"/>
        </a:p>
      </dgm:t>
    </dgm:pt>
    <dgm:pt modelId="{C8DFB10F-8532-47DD-B230-B7E9A3262136}" type="sibTrans" cxnId="{64B65B9F-4156-4C19-A2F7-09A2E0D0A0DE}">
      <dgm:prSet/>
      <dgm:spPr/>
      <dgm:t>
        <a:bodyPr/>
        <a:lstStyle/>
        <a:p>
          <a:endParaRPr lang="en-US"/>
        </a:p>
      </dgm:t>
    </dgm:pt>
    <dgm:pt modelId="{BF09D43E-B657-4223-A8D1-991D3FBB2BB7}">
      <dgm:prSet/>
      <dgm:spPr/>
      <dgm:t>
        <a:bodyPr/>
        <a:lstStyle/>
        <a:p>
          <a:r>
            <a:rPr lang="en-US" b="1" dirty="0"/>
            <a:t>Place</a:t>
          </a:r>
        </a:p>
      </dgm:t>
    </dgm:pt>
    <dgm:pt modelId="{5306F9D3-6BCF-426C-B30E-97F37AACA59A}" type="parTrans" cxnId="{F15ADD3F-0794-4D9E-8548-07A25F29D2E2}">
      <dgm:prSet/>
      <dgm:spPr/>
      <dgm:t>
        <a:bodyPr/>
        <a:lstStyle/>
        <a:p>
          <a:endParaRPr lang="en-US"/>
        </a:p>
      </dgm:t>
    </dgm:pt>
    <dgm:pt modelId="{CD83B94F-C662-4EA1-B9FF-050B167E1B18}" type="sibTrans" cxnId="{F15ADD3F-0794-4D9E-8548-07A25F29D2E2}">
      <dgm:prSet/>
      <dgm:spPr/>
      <dgm:t>
        <a:bodyPr/>
        <a:lstStyle/>
        <a:p>
          <a:endParaRPr lang="en-US"/>
        </a:p>
      </dgm:t>
    </dgm:pt>
    <dgm:pt modelId="{C24FA487-440F-467F-852C-E7FAC87D2483}">
      <dgm:prSet custT="1"/>
      <dgm:spPr/>
      <dgm:t>
        <a:bodyPr/>
        <a:lstStyle/>
        <a:p>
          <a:r>
            <a:rPr lang="en-US" sz="2000" b="0" dirty="0"/>
            <a:t>Put the mask on over your nose and mouth and secure it under your chin</a:t>
          </a:r>
        </a:p>
      </dgm:t>
    </dgm:pt>
    <dgm:pt modelId="{756AA116-B132-4039-B786-555E0AAB52C8}" type="parTrans" cxnId="{D99DC7EA-6678-4C2C-AF14-E44D9147D983}">
      <dgm:prSet/>
      <dgm:spPr/>
      <dgm:t>
        <a:bodyPr/>
        <a:lstStyle/>
        <a:p>
          <a:endParaRPr lang="en-US"/>
        </a:p>
      </dgm:t>
    </dgm:pt>
    <dgm:pt modelId="{AC6C1322-0FE8-43C4-BE76-75C5EE2A757B}" type="sibTrans" cxnId="{D99DC7EA-6678-4C2C-AF14-E44D9147D983}">
      <dgm:prSet/>
      <dgm:spPr/>
      <dgm:t>
        <a:bodyPr/>
        <a:lstStyle/>
        <a:p>
          <a:endParaRPr lang="en-US"/>
        </a:p>
      </dgm:t>
    </dgm:pt>
    <dgm:pt modelId="{72A6DAE6-BA0C-4AC4-A8E0-FC453E88F411}">
      <dgm:prSet custT="1"/>
      <dgm:spPr/>
      <dgm:t>
        <a:bodyPr/>
        <a:lstStyle/>
        <a:p>
          <a:r>
            <a:rPr lang="en-US" sz="2000" b="1" dirty="0"/>
            <a:t>Fit</a:t>
          </a:r>
        </a:p>
      </dgm:t>
    </dgm:pt>
    <dgm:pt modelId="{C9F077ED-73FF-4A6D-B725-E0B47791D787}" type="parTrans" cxnId="{06E7125D-AF13-4753-9E2D-56D2E179182D}">
      <dgm:prSet/>
      <dgm:spPr/>
      <dgm:t>
        <a:bodyPr/>
        <a:lstStyle/>
        <a:p>
          <a:endParaRPr lang="en-US"/>
        </a:p>
      </dgm:t>
    </dgm:pt>
    <dgm:pt modelId="{41E3F6BD-64EF-4ADA-AB7C-AF960CA0B6C5}" type="sibTrans" cxnId="{06E7125D-AF13-4753-9E2D-56D2E179182D}">
      <dgm:prSet/>
      <dgm:spPr/>
      <dgm:t>
        <a:bodyPr/>
        <a:lstStyle/>
        <a:p>
          <a:endParaRPr lang="en-US"/>
        </a:p>
      </dgm:t>
    </dgm:pt>
    <dgm:pt modelId="{1F6ECBD2-8028-4CAA-8AF3-23E44280B136}">
      <dgm:prSet custT="1"/>
      <dgm:spPr/>
      <dgm:t>
        <a:bodyPr/>
        <a:lstStyle/>
        <a:p>
          <a:r>
            <a:rPr lang="en-US" sz="2000" b="0" dirty="0"/>
            <a:t>Lightly pinch the top of the mask around your nose and fit snugly against the sides of your face</a:t>
          </a:r>
        </a:p>
      </dgm:t>
    </dgm:pt>
    <dgm:pt modelId="{FEB58381-627D-4F0C-B6E6-F60FBB5B92B3}" type="parTrans" cxnId="{35AEEF39-15AC-41EB-A823-1FF2AB350072}">
      <dgm:prSet/>
      <dgm:spPr/>
      <dgm:t>
        <a:bodyPr/>
        <a:lstStyle/>
        <a:p>
          <a:endParaRPr lang="en-US"/>
        </a:p>
      </dgm:t>
    </dgm:pt>
    <dgm:pt modelId="{E55960CD-0F39-4326-B400-AAD56A7D7B68}" type="sibTrans" cxnId="{35AEEF39-15AC-41EB-A823-1FF2AB350072}">
      <dgm:prSet/>
      <dgm:spPr/>
      <dgm:t>
        <a:bodyPr/>
        <a:lstStyle/>
        <a:p>
          <a:endParaRPr lang="en-US"/>
        </a:p>
      </dgm:t>
    </dgm:pt>
    <dgm:pt modelId="{74BC3466-E3F2-4194-A8C9-6980C866A3E3}">
      <dgm:prSet/>
      <dgm:spPr/>
      <dgm:t>
        <a:bodyPr/>
        <a:lstStyle/>
        <a:p>
          <a:r>
            <a:rPr lang="en-US" b="1" dirty="0"/>
            <a:t>Breathe</a:t>
          </a:r>
        </a:p>
      </dgm:t>
    </dgm:pt>
    <dgm:pt modelId="{59E37A8C-042A-409D-9E20-808D61B64056}" type="parTrans" cxnId="{61A2732D-6427-47F7-AD9D-C6A6B8F3DF19}">
      <dgm:prSet/>
      <dgm:spPr/>
      <dgm:t>
        <a:bodyPr/>
        <a:lstStyle/>
        <a:p>
          <a:endParaRPr lang="en-US"/>
        </a:p>
      </dgm:t>
    </dgm:pt>
    <dgm:pt modelId="{F322F573-D91F-4197-B5C4-451C643B5E1E}" type="sibTrans" cxnId="{61A2732D-6427-47F7-AD9D-C6A6B8F3DF19}">
      <dgm:prSet/>
      <dgm:spPr/>
      <dgm:t>
        <a:bodyPr/>
        <a:lstStyle/>
        <a:p>
          <a:endParaRPr lang="en-US"/>
        </a:p>
      </dgm:t>
    </dgm:pt>
    <dgm:pt modelId="{BD89F693-EC2B-4271-90EC-408BC2FECB50}">
      <dgm:prSet custT="1"/>
      <dgm:spPr/>
      <dgm:t>
        <a:bodyPr/>
        <a:lstStyle/>
        <a:p>
          <a:r>
            <a:rPr lang="en-US" sz="2000" b="0" dirty="0"/>
            <a:t>Make sure you can breathe easily</a:t>
          </a:r>
        </a:p>
      </dgm:t>
    </dgm:pt>
    <dgm:pt modelId="{E8B9E5AF-0D95-40CD-8F79-4236646E4AC9}" type="parTrans" cxnId="{2799161C-AECF-46BC-93F2-2ED2D70BDC5F}">
      <dgm:prSet/>
      <dgm:spPr/>
      <dgm:t>
        <a:bodyPr/>
        <a:lstStyle/>
        <a:p>
          <a:endParaRPr lang="en-US"/>
        </a:p>
      </dgm:t>
    </dgm:pt>
    <dgm:pt modelId="{CAD6D6E4-5A42-48C1-8738-63D0F9B73E5A}" type="sibTrans" cxnId="{2799161C-AECF-46BC-93F2-2ED2D70BDC5F}">
      <dgm:prSet/>
      <dgm:spPr/>
      <dgm:t>
        <a:bodyPr/>
        <a:lstStyle/>
        <a:p>
          <a:endParaRPr lang="en-US"/>
        </a:p>
      </dgm:t>
    </dgm:pt>
    <dgm:pt modelId="{6B2B3936-3C93-488C-A151-3C5C66306DBC}">
      <dgm:prSet custT="1"/>
      <dgm:spPr/>
      <dgm:t>
        <a:bodyPr/>
        <a:lstStyle/>
        <a:p>
          <a:r>
            <a:rPr lang="en-US" sz="2000" b="1" dirty="0"/>
            <a:t>Do Not</a:t>
          </a:r>
        </a:p>
      </dgm:t>
    </dgm:pt>
    <dgm:pt modelId="{67696F99-8139-43EF-94C0-72F55C3C3EC7}" type="parTrans" cxnId="{D6A3447D-B9C2-4A7A-90D8-8FE35CB81813}">
      <dgm:prSet/>
      <dgm:spPr/>
      <dgm:t>
        <a:bodyPr/>
        <a:lstStyle/>
        <a:p>
          <a:endParaRPr lang="en-US"/>
        </a:p>
      </dgm:t>
    </dgm:pt>
    <dgm:pt modelId="{E24D8C6A-AF1D-4943-868D-0E84B881CAE1}" type="sibTrans" cxnId="{D6A3447D-B9C2-4A7A-90D8-8FE35CB81813}">
      <dgm:prSet/>
      <dgm:spPr/>
      <dgm:t>
        <a:bodyPr/>
        <a:lstStyle/>
        <a:p>
          <a:endParaRPr lang="en-US"/>
        </a:p>
      </dgm:t>
    </dgm:pt>
    <dgm:pt modelId="{90808AC2-0EF8-4D1A-B6B2-DA03F6E94B38}">
      <dgm:prSet custT="1"/>
      <dgm:spPr/>
      <dgm:t>
        <a:bodyPr/>
        <a:lstStyle/>
        <a:p>
          <a:r>
            <a:rPr lang="en-US" sz="2000" dirty="0"/>
            <a:t>Do not put the mask down around your neck or over your forehead - EVER</a:t>
          </a:r>
        </a:p>
      </dgm:t>
    </dgm:pt>
    <dgm:pt modelId="{2B1C940F-B8B6-4C07-B4B1-6AEF11A09B45}" type="parTrans" cxnId="{5DCBEEBD-C658-4CE9-901E-8E73B0F52CDE}">
      <dgm:prSet/>
      <dgm:spPr/>
      <dgm:t>
        <a:bodyPr/>
        <a:lstStyle/>
        <a:p>
          <a:endParaRPr lang="en-US"/>
        </a:p>
      </dgm:t>
    </dgm:pt>
    <dgm:pt modelId="{D900E42C-C3C8-4A13-A595-4A7117E1F35F}" type="sibTrans" cxnId="{5DCBEEBD-C658-4CE9-901E-8E73B0F52CDE}">
      <dgm:prSet/>
      <dgm:spPr/>
      <dgm:t>
        <a:bodyPr/>
        <a:lstStyle/>
        <a:p>
          <a:endParaRPr lang="en-US"/>
        </a:p>
      </dgm:t>
    </dgm:pt>
    <dgm:pt modelId="{2B4D01E6-A35A-4607-BC84-4802977786B1}" type="pres">
      <dgm:prSet presAssocID="{FF304F45-465D-4332-BC90-2D3D68665C36}" presName="Name0" presStyleCnt="0">
        <dgm:presLayoutVars>
          <dgm:dir/>
          <dgm:animLvl val="lvl"/>
          <dgm:resizeHandles val="exact"/>
        </dgm:presLayoutVars>
      </dgm:prSet>
      <dgm:spPr/>
    </dgm:pt>
    <dgm:pt modelId="{AD1521EF-03C2-4939-8B6A-49B9781B6DFF}" type="pres">
      <dgm:prSet presAssocID="{6B2B3936-3C93-488C-A151-3C5C66306DBC}" presName="boxAndChildren" presStyleCnt="0"/>
      <dgm:spPr/>
    </dgm:pt>
    <dgm:pt modelId="{174CBE79-EA0E-46AF-8FE7-374710984FD3}" type="pres">
      <dgm:prSet presAssocID="{6B2B3936-3C93-488C-A151-3C5C66306DBC}" presName="parentTextBox" presStyleLbl="alignNode1" presStyleIdx="0" presStyleCnt="5"/>
      <dgm:spPr/>
    </dgm:pt>
    <dgm:pt modelId="{0174043A-0FFC-4EEB-87AA-EE1CEAD27EE3}" type="pres">
      <dgm:prSet presAssocID="{6B2B3936-3C93-488C-A151-3C5C66306DBC}" presName="descendantBox" presStyleLbl="bgAccFollowNode1" presStyleIdx="0" presStyleCnt="5"/>
      <dgm:spPr/>
    </dgm:pt>
    <dgm:pt modelId="{85BC168E-414E-434C-A500-0F7C0AC794F5}" type="pres">
      <dgm:prSet presAssocID="{F322F573-D91F-4197-B5C4-451C643B5E1E}" presName="sp" presStyleCnt="0"/>
      <dgm:spPr/>
    </dgm:pt>
    <dgm:pt modelId="{4EE58FF8-3842-4AE8-86EB-7B56CA3269C6}" type="pres">
      <dgm:prSet presAssocID="{74BC3466-E3F2-4194-A8C9-6980C866A3E3}" presName="arrowAndChildren" presStyleCnt="0"/>
      <dgm:spPr/>
    </dgm:pt>
    <dgm:pt modelId="{C59CCD6E-34DF-4CF9-B843-07DABA7EF84B}" type="pres">
      <dgm:prSet presAssocID="{74BC3466-E3F2-4194-A8C9-6980C866A3E3}" presName="parentTextArrow" presStyleLbl="node1" presStyleIdx="0" presStyleCnt="0"/>
      <dgm:spPr/>
    </dgm:pt>
    <dgm:pt modelId="{8C38F9D6-2929-40E2-9874-C13133AD2608}" type="pres">
      <dgm:prSet presAssocID="{74BC3466-E3F2-4194-A8C9-6980C866A3E3}" presName="arrow" presStyleLbl="alignNode1" presStyleIdx="1" presStyleCnt="5"/>
      <dgm:spPr/>
    </dgm:pt>
    <dgm:pt modelId="{018DCB86-E7B3-4218-8885-078068920F87}" type="pres">
      <dgm:prSet presAssocID="{74BC3466-E3F2-4194-A8C9-6980C866A3E3}" presName="descendantArrow" presStyleLbl="bgAccFollowNode1" presStyleIdx="1" presStyleCnt="5" custLinFactNeighborX="2242" custLinFactNeighborY="-3197"/>
      <dgm:spPr/>
    </dgm:pt>
    <dgm:pt modelId="{8C003AC1-E5CD-4C2D-8407-590DEB53B0F5}" type="pres">
      <dgm:prSet presAssocID="{41E3F6BD-64EF-4ADA-AB7C-AF960CA0B6C5}" presName="sp" presStyleCnt="0"/>
      <dgm:spPr/>
    </dgm:pt>
    <dgm:pt modelId="{4050C42C-2743-4065-8B8B-13B1EF447CB4}" type="pres">
      <dgm:prSet presAssocID="{72A6DAE6-BA0C-4AC4-A8E0-FC453E88F411}" presName="arrowAndChildren" presStyleCnt="0"/>
      <dgm:spPr/>
    </dgm:pt>
    <dgm:pt modelId="{D43928B4-4A0D-4963-8C01-F36689AFE47B}" type="pres">
      <dgm:prSet presAssocID="{72A6DAE6-BA0C-4AC4-A8E0-FC453E88F411}" presName="parentTextArrow" presStyleLbl="node1" presStyleIdx="0" presStyleCnt="0"/>
      <dgm:spPr/>
    </dgm:pt>
    <dgm:pt modelId="{4F158A0C-0C37-455F-89FC-9CF3C6F965B9}" type="pres">
      <dgm:prSet presAssocID="{72A6DAE6-BA0C-4AC4-A8E0-FC453E88F411}" presName="arrow" presStyleLbl="alignNode1" presStyleIdx="2" presStyleCnt="5"/>
      <dgm:spPr/>
    </dgm:pt>
    <dgm:pt modelId="{F9C2159A-5426-480E-90FC-3D8C2D90C56F}" type="pres">
      <dgm:prSet presAssocID="{72A6DAE6-BA0C-4AC4-A8E0-FC453E88F411}" presName="descendantArrow" presStyleLbl="bgAccFollowNode1" presStyleIdx="2" presStyleCnt="5" custScaleY="152672"/>
      <dgm:spPr/>
    </dgm:pt>
    <dgm:pt modelId="{9CC3FFC5-B367-42E0-99EE-8355195751DC}" type="pres">
      <dgm:prSet presAssocID="{CD83B94F-C662-4EA1-B9FF-050B167E1B18}" presName="sp" presStyleCnt="0"/>
      <dgm:spPr/>
    </dgm:pt>
    <dgm:pt modelId="{C34C536E-5BE7-41A5-96EE-FEC2988436FE}" type="pres">
      <dgm:prSet presAssocID="{BF09D43E-B657-4223-A8D1-991D3FBB2BB7}" presName="arrowAndChildren" presStyleCnt="0"/>
      <dgm:spPr/>
    </dgm:pt>
    <dgm:pt modelId="{6556A6CC-144E-4AE4-AD8C-5CCA5810BAD4}" type="pres">
      <dgm:prSet presAssocID="{BF09D43E-B657-4223-A8D1-991D3FBB2BB7}" presName="parentTextArrow" presStyleLbl="node1" presStyleIdx="0" presStyleCnt="0"/>
      <dgm:spPr/>
    </dgm:pt>
    <dgm:pt modelId="{74A12602-E20A-483B-BDDD-2D959778E629}" type="pres">
      <dgm:prSet presAssocID="{BF09D43E-B657-4223-A8D1-991D3FBB2BB7}" presName="arrow" presStyleLbl="alignNode1" presStyleIdx="3" presStyleCnt="5"/>
      <dgm:spPr/>
    </dgm:pt>
    <dgm:pt modelId="{AE84E54B-FC02-4561-A8EB-87E37A47C0EB}" type="pres">
      <dgm:prSet presAssocID="{BF09D43E-B657-4223-A8D1-991D3FBB2BB7}" presName="descendantArrow" presStyleLbl="bgAccFollowNode1" presStyleIdx="3" presStyleCnt="5" custLinFactNeighborX="-244" custLinFactNeighborY="3667"/>
      <dgm:spPr/>
    </dgm:pt>
    <dgm:pt modelId="{BE997F06-3950-4602-837A-4A853F63DD8C}" type="pres">
      <dgm:prSet presAssocID="{6A8F23E9-4949-4D30-904C-EDFFB058C0FA}" presName="sp" presStyleCnt="0"/>
      <dgm:spPr/>
    </dgm:pt>
    <dgm:pt modelId="{70C13459-318B-4C08-BC81-96B72EC707A9}" type="pres">
      <dgm:prSet presAssocID="{B10E5875-3330-4043-B2D9-947C9E79D165}" presName="arrowAndChildren" presStyleCnt="0"/>
      <dgm:spPr/>
    </dgm:pt>
    <dgm:pt modelId="{B348CA09-4E3F-4BB1-B279-6FDC194772BA}" type="pres">
      <dgm:prSet presAssocID="{B10E5875-3330-4043-B2D9-947C9E79D165}" presName="parentTextArrow" presStyleLbl="node1" presStyleIdx="0" presStyleCnt="0"/>
      <dgm:spPr/>
    </dgm:pt>
    <dgm:pt modelId="{6686319C-C096-4C06-8AA1-C3E9F8AEB07D}" type="pres">
      <dgm:prSet presAssocID="{B10E5875-3330-4043-B2D9-947C9E79D165}" presName="arrow" presStyleLbl="alignNode1" presStyleIdx="4" presStyleCnt="5"/>
      <dgm:spPr/>
    </dgm:pt>
    <dgm:pt modelId="{A9BD8854-674B-4729-9F5F-252432DE877F}" type="pres">
      <dgm:prSet presAssocID="{B10E5875-3330-4043-B2D9-947C9E79D165}" presName="descendantArrow" presStyleLbl="bgAccFollowNode1" presStyleIdx="4" presStyleCnt="5" custLinFactNeighborX="-1006" custLinFactNeighborY="-581"/>
      <dgm:spPr/>
    </dgm:pt>
  </dgm:ptLst>
  <dgm:cxnLst>
    <dgm:cxn modelId="{F5810102-B8FB-4642-BF48-4E1A506BF435}" type="presOf" srcId="{BF09D43E-B657-4223-A8D1-991D3FBB2BB7}" destId="{74A12602-E20A-483B-BDDD-2D959778E629}" srcOrd="1" destOrd="0" presId="urn:microsoft.com/office/officeart/2016/7/layout/VerticalDownArrowProcess"/>
    <dgm:cxn modelId="{C26A230A-7BB7-496D-9216-95345FAD4305}" type="presOf" srcId="{B10E5875-3330-4043-B2D9-947C9E79D165}" destId="{B348CA09-4E3F-4BB1-B279-6FDC194772BA}" srcOrd="0" destOrd="0" presId="urn:microsoft.com/office/officeart/2016/7/layout/VerticalDownArrowProcess"/>
    <dgm:cxn modelId="{3C7B1218-D463-48F9-A319-26FE7FC2D957}" type="presOf" srcId="{74BC3466-E3F2-4194-A8C9-6980C866A3E3}" destId="{C59CCD6E-34DF-4CF9-B843-07DABA7EF84B}" srcOrd="0" destOrd="0" presId="urn:microsoft.com/office/officeart/2016/7/layout/VerticalDownArrowProcess"/>
    <dgm:cxn modelId="{2799161C-AECF-46BC-93F2-2ED2D70BDC5F}" srcId="{74BC3466-E3F2-4194-A8C9-6980C866A3E3}" destId="{BD89F693-EC2B-4271-90EC-408BC2FECB50}" srcOrd="0" destOrd="0" parTransId="{E8B9E5AF-0D95-40CD-8F79-4236646E4AC9}" sibTransId="{CAD6D6E4-5A42-48C1-8738-63D0F9B73E5A}"/>
    <dgm:cxn modelId="{61A2732D-6427-47F7-AD9D-C6A6B8F3DF19}" srcId="{FF304F45-465D-4332-BC90-2D3D68665C36}" destId="{74BC3466-E3F2-4194-A8C9-6980C866A3E3}" srcOrd="3" destOrd="0" parTransId="{59E37A8C-042A-409D-9E20-808D61B64056}" sibTransId="{F322F573-D91F-4197-B5C4-451C643B5E1E}"/>
    <dgm:cxn modelId="{1EE9E635-12B6-49EE-9341-EB86FA7644B5}" type="presOf" srcId="{BF09D43E-B657-4223-A8D1-991D3FBB2BB7}" destId="{6556A6CC-144E-4AE4-AD8C-5CCA5810BAD4}" srcOrd="0" destOrd="0" presId="urn:microsoft.com/office/officeart/2016/7/layout/VerticalDownArrowProcess"/>
    <dgm:cxn modelId="{35AEEF39-15AC-41EB-A823-1FF2AB350072}" srcId="{72A6DAE6-BA0C-4AC4-A8E0-FC453E88F411}" destId="{1F6ECBD2-8028-4CAA-8AF3-23E44280B136}" srcOrd="0" destOrd="0" parTransId="{FEB58381-627D-4F0C-B6E6-F60FBB5B92B3}" sibTransId="{E55960CD-0F39-4326-B400-AAD56A7D7B68}"/>
    <dgm:cxn modelId="{F15ADD3F-0794-4D9E-8548-07A25F29D2E2}" srcId="{FF304F45-465D-4332-BC90-2D3D68665C36}" destId="{BF09D43E-B657-4223-A8D1-991D3FBB2BB7}" srcOrd="1" destOrd="0" parTransId="{5306F9D3-6BCF-426C-B30E-97F37AACA59A}" sibTransId="{CD83B94F-C662-4EA1-B9FF-050B167E1B18}"/>
    <dgm:cxn modelId="{06E7125D-AF13-4753-9E2D-56D2E179182D}" srcId="{FF304F45-465D-4332-BC90-2D3D68665C36}" destId="{72A6DAE6-BA0C-4AC4-A8E0-FC453E88F411}" srcOrd="2" destOrd="0" parTransId="{C9F077ED-73FF-4A6D-B725-E0B47791D787}" sibTransId="{41E3F6BD-64EF-4ADA-AB7C-AF960CA0B6C5}"/>
    <dgm:cxn modelId="{41FFD060-ABF0-4BA2-B87A-3014F25F32C1}" type="presOf" srcId="{FF304F45-465D-4332-BC90-2D3D68665C36}" destId="{2B4D01E6-A35A-4607-BC84-4802977786B1}" srcOrd="0" destOrd="0" presId="urn:microsoft.com/office/officeart/2016/7/layout/VerticalDownArrowProcess"/>
    <dgm:cxn modelId="{A3941A66-B1B9-4738-BF35-149D023AA6AE}" type="presOf" srcId="{C4CBE242-5589-4A98-89B7-BD71E9CFD9C2}" destId="{A9BD8854-674B-4729-9F5F-252432DE877F}" srcOrd="0" destOrd="0" presId="urn:microsoft.com/office/officeart/2016/7/layout/VerticalDownArrowProcess"/>
    <dgm:cxn modelId="{0449D552-28FD-4148-82D7-630483E089D7}" srcId="{FF304F45-465D-4332-BC90-2D3D68665C36}" destId="{B10E5875-3330-4043-B2D9-947C9E79D165}" srcOrd="0" destOrd="0" parTransId="{BA0FB88E-3A46-4A43-98D6-5CFDED9FCF01}" sibTransId="{6A8F23E9-4949-4D30-904C-EDFFB058C0FA}"/>
    <dgm:cxn modelId="{47016E79-0F03-408E-A1BB-F37F0059FF06}" type="presOf" srcId="{BD89F693-EC2B-4271-90EC-408BC2FECB50}" destId="{018DCB86-E7B3-4218-8885-078068920F87}" srcOrd="0" destOrd="0" presId="urn:microsoft.com/office/officeart/2016/7/layout/VerticalDownArrowProcess"/>
    <dgm:cxn modelId="{D6A3447D-B9C2-4A7A-90D8-8FE35CB81813}" srcId="{FF304F45-465D-4332-BC90-2D3D68665C36}" destId="{6B2B3936-3C93-488C-A151-3C5C66306DBC}" srcOrd="4" destOrd="0" parTransId="{67696F99-8139-43EF-94C0-72F55C3C3EC7}" sibTransId="{E24D8C6A-AF1D-4943-868D-0E84B881CAE1}"/>
    <dgm:cxn modelId="{0B177788-E71A-4B2D-965D-A24506CC2A3A}" type="presOf" srcId="{B10E5875-3330-4043-B2D9-947C9E79D165}" destId="{6686319C-C096-4C06-8AA1-C3E9F8AEB07D}" srcOrd="1" destOrd="0" presId="urn:microsoft.com/office/officeart/2016/7/layout/VerticalDownArrowProcess"/>
    <dgm:cxn modelId="{172F468B-3802-4262-8DC8-E29158CCF1F8}" type="presOf" srcId="{6B2B3936-3C93-488C-A151-3C5C66306DBC}" destId="{174CBE79-EA0E-46AF-8FE7-374710984FD3}" srcOrd="0" destOrd="0" presId="urn:microsoft.com/office/officeart/2016/7/layout/VerticalDownArrowProcess"/>
    <dgm:cxn modelId="{824DD594-9750-4D68-A237-655409205A16}" type="presOf" srcId="{1F6ECBD2-8028-4CAA-8AF3-23E44280B136}" destId="{F9C2159A-5426-480E-90FC-3D8C2D90C56F}" srcOrd="0" destOrd="0" presId="urn:microsoft.com/office/officeart/2016/7/layout/VerticalDownArrowProcess"/>
    <dgm:cxn modelId="{64B65B9F-4156-4C19-A2F7-09A2E0D0A0DE}" srcId="{B10E5875-3330-4043-B2D9-947C9E79D165}" destId="{C4CBE242-5589-4A98-89B7-BD71E9CFD9C2}" srcOrd="0" destOrd="0" parTransId="{A9BA13D7-2944-4437-B6BE-4DBBAC52FE46}" sibTransId="{C8DFB10F-8532-47DD-B230-B7E9A3262136}"/>
    <dgm:cxn modelId="{FB5801A1-8BB6-4550-A6AC-95EEF586B81D}" type="presOf" srcId="{74BC3466-E3F2-4194-A8C9-6980C866A3E3}" destId="{8C38F9D6-2929-40E2-9874-C13133AD2608}" srcOrd="1" destOrd="0" presId="urn:microsoft.com/office/officeart/2016/7/layout/VerticalDownArrowProcess"/>
    <dgm:cxn modelId="{5DCBEEBD-C658-4CE9-901E-8E73B0F52CDE}" srcId="{6B2B3936-3C93-488C-A151-3C5C66306DBC}" destId="{90808AC2-0EF8-4D1A-B6B2-DA03F6E94B38}" srcOrd="0" destOrd="0" parTransId="{2B1C940F-B8B6-4C07-B4B1-6AEF11A09B45}" sibTransId="{D900E42C-C3C8-4A13-A595-4A7117E1F35F}"/>
    <dgm:cxn modelId="{12A70DC3-808C-472C-8CD1-F81E51537E9E}" type="presOf" srcId="{72A6DAE6-BA0C-4AC4-A8E0-FC453E88F411}" destId="{4F158A0C-0C37-455F-89FC-9CF3C6F965B9}" srcOrd="1" destOrd="0" presId="urn:microsoft.com/office/officeart/2016/7/layout/VerticalDownArrowProcess"/>
    <dgm:cxn modelId="{395118C3-8F0C-49A0-BAD9-6DC601295174}" type="presOf" srcId="{72A6DAE6-BA0C-4AC4-A8E0-FC453E88F411}" destId="{D43928B4-4A0D-4963-8C01-F36689AFE47B}" srcOrd="0" destOrd="0" presId="urn:microsoft.com/office/officeart/2016/7/layout/VerticalDownArrowProcess"/>
    <dgm:cxn modelId="{4FC505DC-28A4-4B2C-8247-851FB9F5832E}" type="presOf" srcId="{90808AC2-0EF8-4D1A-B6B2-DA03F6E94B38}" destId="{0174043A-0FFC-4EEB-87AA-EE1CEAD27EE3}" srcOrd="0" destOrd="0" presId="urn:microsoft.com/office/officeart/2016/7/layout/VerticalDownArrowProcess"/>
    <dgm:cxn modelId="{D99DC7EA-6678-4C2C-AF14-E44D9147D983}" srcId="{BF09D43E-B657-4223-A8D1-991D3FBB2BB7}" destId="{C24FA487-440F-467F-852C-E7FAC87D2483}" srcOrd="0" destOrd="0" parTransId="{756AA116-B132-4039-B786-555E0AAB52C8}" sibTransId="{AC6C1322-0FE8-43C4-BE76-75C5EE2A757B}"/>
    <dgm:cxn modelId="{B7D185F0-E3B6-457A-A372-55C7B9836BAF}" type="presOf" srcId="{C24FA487-440F-467F-852C-E7FAC87D2483}" destId="{AE84E54B-FC02-4561-A8EB-87E37A47C0EB}" srcOrd="0" destOrd="0" presId="urn:microsoft.com/office/officeart/2016/7/layout/VerticalDownArrowProcess"/>
    <dgm:cxn modelId="{3C0FEB57-372A-421E-B656-23BB62A24225}" type="presParOf" srcId="{2B4D01E6-A35A-4607-BC84-4802977786B1}" destId="{AD1521EF-03C2-4939-8B6A-49B9781B6DFF}" srcOrd="0" destOrd="0" presId="urn:microsoft.com/office/officeart/2016/7/layout/VerticalDownArrowProcess"/>
    <dgm:cxn modelId="{1849DE24-D071-4D2A-AFE0-087635E24FCE}" type="presParOf" srcId="{AD1521EF-03C2-4939-8B6A-49B9781B6DFF}" destId="{174CBE79-EA0E-46AF-8FE7-374710984FD3}" srcOrd="0" destOrd="0" presId="urn:microsoft.com/office/officeart/2016/7/layout/VerticalDownArrowProcess"/>
    <dgm:cxn modelId="{C4C44A47-9A51-4E8D-9998-17D6564E1AF5}" type="presParOf" srcId="{AD1521EF-03C2-4939-8B6A-49B9781B6DFF}" destId="{0174043A-0FFC-4EEB-87AA-EE1CEAD27EE3}" srcOrd="1" destOrd="0" presId="urn:microsoft.com/office/officeart/2016/7/layout/VerticalDownArrowProcess"/>
    <dgm:cxn modelId="{32017DD8-CAA7-4612-8254-9C86CDBDC351}" type="presParOf" srcId="{2B4D01E6-A35A-4607-BC84-4802977786B1}" destId="{85BC168E-414E-434C-A500-0F7C0AC794F5}" srcOrd="1" destOrd="0" presId="urn:microsoft.com/office/officeart/2016/7/layout/VerticalDownArrowProcess"/>
    <dgm:cxn modelId="{36ABC796-4D3A-41B4-ABA9-FCD66D0F88B5}" type="presParOf" srcId="{2B4D01E6-A35A-4607-BC84-4802977786B1}" destId="{4EE58FF8-3842-4AE8-86EB-7B56CA3269C6}" srcOrd="2" destOrd="0" presId="urn:microsoft.com/office/officeart/2016/7/layout/VerticalDownArrowProcess"/>
    <dgm:cxn modelId="{D65EBD09-8511-4DBC-9DB2-FD198A6AE571}" type="presParOf" srcId="{4EE58FF8-3842-4AE8-86EB-7B56CA3269C6}" destId="{C59CCD6E-34DF-4CF9-B843-07DABA7EF84B}" srcOrd="0" destOrd="0" presId="urn:microsoft.com/office/officeart/2016/7/layout/VerticalDownArrowProcess"/>
    <dgm:cxn modelId="{30B3E6F3-ED91-47A1-90A8-5048FADBD52A}" type="presParOf" srcId="{4EE58FF8-3842-4AE8-86EB-7B56CA3269C6}" destId="{8C38F9D6-2929-40E2-9874-C13133AD2608}" srcOrd="1" destOrd="0" presId="urn:microsoft.com/office/officeart/2016/7/layout/VerticalDownArrowProcess"/>
    <dgm:cxn modelId="{3886945C-1BFD-4D8F-B2AD-035BC0058D5B}" type="presParOf" srcId="{4EE58FF8-3842-4AE8-86EB-7B56CA3269C6}" destId="{018DCB86-E7B3-4218-8885-078068920F87}" srcOrd="2" destOrd="0" presId="urn:microsoft.com/office/officeart/2016/7/layout/VerticalDownArrowProcess"/>
    <dgm:cxn modelId="{C7AE5715-F151-42CA-B2E4-7A73EAE56ED6}" type="presParOf" srcId="{2B4D01E6-A35A-4607-BC84-4802977786B1}" destId="{8C003AC1-E5CD-4C2D-8407-590DEB53B0F5}" srcOrd="3" destOrd="0" presId="urn:microsoft.com/office/officeart/2016/7/layout/VerticalDownArrowProcess"/>
    <dgm:cxn modelId="{EE76BB92-DE3C-40C2-97B3-C751C52EA2A3}" type="presParOf" srcId="{2B4D01E6-A35A-4607-BC84-4802977786B1}" destId="{4050C42C-2743-4065-8B8B-13B1EF447CB4}" srcOrd="4" destOrd="0" presId="urn:microsoft.com/office/officeart/2016/7/layout/VerticalDownArrowProcess"/>
    <dgm:cxn modelId="{FE9D7791-FA1A-4A93-A6D3-972C1A0E29AF}" type="presParOf" srcId="{4050C42C-2743-4065-8B8B-13B1EF447CB4}" destId="{D43928B4-4A0D-4963-8C01-F36689AFE47B}" srcOrd="0" destOrd="0" presId="urn:microsoft.com/office/officeart/2016/7/layout/VerticalDownArrowProcess"/>
    <dgm:cxn modelId="{F7F52AA5-7ACD-46CE-89A3-3B30BF88E0F3}" type="presParOf" srcId="{4050C42C-2743-4065-8B8B-13B1EF447CB4}" destId="{4F158A0C-0C37-455F-89FC-9CF3C6F965B9}" srcOrd="1" destOrd="0" presId="urn:microsoft.com/office/officeart/2016/7/layout/VerticalDownArrowProcess"/>
    <dgm:cxn modelId="{E55FDA99-7980-4EB9-9A2D-89B276674D41}" type="presParOf" srcId="{4050C42C-2743-4065-8B8B-13B1EF447CB4}" destId="{F9C2159A-5426-480E-90FC-3D8C2D90C56F}" srcOrd="2" destOrd="0" presId="urn:microsoft.com/office/officeart/2016/7/layout/VerticalDownArrowProcess"/>
    <dgm:cxn modelId="{EB5412AA-33F0-4E77-A453-518C5EFC4747}" type="presParOf" srcId="{2B4D01E6-A35A-4607-BC84-4802977786B1}" destId="{9CC3FFC5-B367-42E0-99EE-8355195751DC}" srcOrd="5" destOrd="0" presId="urn:microsoft.com/office/officeart/2016/7/layout/VerticalDownArrowProcess"/>
    <dgm:cxn modelId="{84630856-7058-4005-9AB3-D1740D81CB2E}" type="presParOf" srcId="{2B4D01E6-A35A-4607-BC84-4802977786B1}" destId="{C34C536E-5BE7-41A5-96EE-FEC2988436FE}" srcOrd="6" destOrd="0" presId="urn:microsoft.com/office/officeart/2016/7/layout/VerticalDownArrowProcess"/>
    <dgm:cxn modelId="{09748F71-AE0F-406D-A3AF-BAC86058FEF9}" type="presParOf" srcId="{C34C536E-5BE7-41A5-96EE-FEC2988436FE}" destId="{6556A6CC-144E-4AE4-AD8C-5CCA5810BAD4}" srcOrd="0" destOrd="0" presId="urn:microsoft.com/office/officeart/2016/7/layout/VerticalDownArrowProcess"/>
    <dgm:cxn modelId="{7B964D37-FF76-4BC2-9AD8-6A229059E610}" type="presParOf" srcId="{C34C536E-5BE7-41A5-96EE-FEC2988436FE}" destId="{74A12602-E20A-483B-BDDD-2D959778E629}" srcOrd="1" destOrd="0" presId="urn:microsoft.com/office/officeart/2016/7/layout/VerticalDownArrowProcess"/>
    <dgm:cxn modelId="{14CFED0C-E190-4F1A-8F1D-49A93BE3DC62}" type="presParOf" srcId="{C34C536E-5BE7-41A5-96EE-FEC2988436FE}" destId="{AE84E54B-FC02-4561-A8EB-87E37A47C0EB}" srcOrd="2" destOrd="0" presId="urn:microsoft.com/office/officeart/2016/7/layout/VerticalDownArrowProcess"/>
    <dgm:cxn modelId="{FE056448-A4C6-42F5-B512-2CEFF5C290C0}" type="presParOf" srcId="{2B4D01E6-A35A-4607-BC84-4802977786B1}" destId="{BE997F06-3950-4602-837A-4A853F63DD8C}" srcOrd="7" destOrd="0" presId="urn:microsoft.com/office/officeart/2016/7/layout/VerticalDownArrowProcess"/>
    <dgm:cxn modelId="{B13CEC7D-173D-4186-A6A5-607C191E96B3}" type="presParOf" srcId="{2B4D01E6-A35A-4607-BC84-4802977786B1}" destId="{70C13459-318B-4C08-BC81-96B72EC707A9}" srcOrd="8" destOrd="0" presId="urn:microsoft.com/office/officeart/2016/7/layout/VerticalDownArrowProcess"/>
    <dgm:cxn modelId="{73B1D51B-1CE6-483C-8490-6A158849087A}" type="presParOf" srcId="{70C13459-318B-4C08-BC81-96B72EC707A9}" destId="{B348CA09-4E3F-4BB1-B279-6FDC194772BA}" srcOrd="0" destOrd="0" presId="urn:microsoft.com/office/officeart/2016/7/layout/VerticalDownArrowProcess"/>
    <dgm:cxn modelId="{B45A9C61-BC7B-4511-8F1B-F2CA8C822934}" type="presParOf" srcId="{70C13459-318B-4C08-BC81-96B72EC707A9}" destId="{6686319C-C096-4C06-8AA1-C3E9F8AEB07D}" srcOrd="1" destOrd="0" presId="urn:microsoft.com/office/officeart/2016/7/layout/VerticalDownArrowProcess"/>
    <dgm:cxn modelId="{A0A8C308-5C97-46C1-BFCE-7D32F0F5B37C}" type="presParOf" srcId="{70C13459-318B-4C08-BC81-96B72EC707A9}" destId="{A9BD8854-674B-4729-9F5F-252432DE877F}"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CBE79-EA0E-46AF-8FE7-374710984FD3}">
      <dsp:nvSpPr>
        <dsp:cNvPr id="0" name=""/>
        <dsp:cNvSpPr/>
      </dsp:nvSpPr>
      <dsp:spPr>
        <a:xfrm>
          <a:off x="0" y="4276760"/>
          <a:ext cx="2042882" cy="672331"/>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290" tIns="142240" rIns="14529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Do Not</a:t>
          </a:r>
        </a:p>
      </dsp:txBody>
      <dsp:txXfrm>
        <a:off x="0" y="4276760"/>
        <a:ext cx="2042882" cy="672331"/>
      </dsp:txXfrm>
    </dsp:sp>
    <dsp:sp modelId="{0174043A-0FFC-4EEB-87AA-EE1CEAD27EE3}">
      <dsp:nvSpPr>
        <dsp:cNvPr id="0" name=""/>
        <dsp:cNvSpPr/>
      </dsp:nvSpPr>
      <dsp:spPr>
        <a:xfrm>
          <a:off x="2042881" y="4276760"/>
          <a:ext cx="6128646" cy="672331"/>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318" tIns="254000" rIns="124318" bIns="254000" numCol="1" spcCol="1270" anchor="ctr" anchorCtr="0">
          <a:noAutofit/>
        </a:bodyPr>
        <a:lstStyle/>
        <a:p>
          <a:pPr marL="0" lvl="0" indent="0" algn="l" defTabSz="889000">
            <a:lnSpc>
              <a:spcPct val="90000"/>
            </a:lnSpc>
            <a:spcBef>
              <a:spcPct val="0"/>
            </a:spcBef>
            <a:spcAft>
              <a:spcPct val="35000"/>
            </a:spcAft>
            <a:buNone/>
          </a:pPr>
          <a:r>
            <a:rPr lang="en-US" sz="2000" kern="1200" dirty="0"/>
            <a:t>Do not put the mask down around your neck or over your forehead - EVER</a:t>
          </a:r>
        </a:p>
      </dsp:txBody>
      <dsp:txXfrm>
        <a:off x="2042881" y="4276760"/>
        <a:ext cx="6128646" cy="672331"/>
      </dsp:txXfrm>
    </dsp:sp>
    <dsp:sp modelId="{8C38F9D6-2929-40E2-9874-C13133AD2608}">
      <dsp:nvSpPr>
        <dsp:cNvPr id="0" name=""/>
        <dsp:cNvSpPr/>
      </dsp:nvSpPr>
      <dsp:spPr>
        <a:xfrm rot="10800000">
          <a:off x="0" y="3252800"/>
          <a:ext cx="2042882" cy="10340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290" tIns="163576" rIns="145290"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Breathe</a:t>
          </a:r>
        </a:p>
      </dsp:txBody>
      <dsp:txXfrm rot="-10800000">
        <a:off x="0" y="3252800"/>
        <a:ext cx="2042882" cy="672129"/>
      </dsp:txXfrm>
    </dsp:sp>
    <dsp:sp modelId="{018DCB86-E7B3-4218-8885-078068920F87}">
      <dsp:nvSpPr>
        <dsp:cNvPr id="0" name=""/>
        <dsp:cNvSpPr/>
      </dsp:nvSpPr>
      <dsp:spPr>
        <a:xfrm>
          <a:off x="2042881" y="3231312"/>
          <a:ext cx="6128646" cy="672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318" tIns="254000" rIns="124318" bIns="254000" numCol="1" spcCol="1270" anchor="ctr" anchorCtr="0">
          <a:noAutofit/>
        </a:bodyPr>
        <a:lstStyle/>
        <a:p>
          <a:pPr marL="0" lvl="0" indent="0" algn="l" defTabSz="889000">
            <a:lnSpc>
              <a:spcPct val="90000"/>
            </a:lnSpc>
            <a:spcBef>
              <a:spcPct val="0"/>
            </a:spcBef>
            <a:spcAft>
              <a:spcPct val="35000"/>
            </a:spcAft>
            <a:buNone/>
          </a:pPr>
          <a:r>
            <a:rPr lang="en-US" sz="2000" b="0" kern="1200" dirty="0"/>
            <a:t>Make sure you can breathe easily</a:t>
          </a:r>
        </a:p>
      </dsp:txBody>
      <dsp:txXfrm>
        <a:off x="2042881" y="3231312"/>
        <a:ext cx="6128646" cy="672129"/>
      </dsp:txXfrm>
    </dsp:sp>
    <dsp:sp modelId="{4F158A0C-0C37-455F-89FC-9CF3C6F965B9}">
      <dsp:nvSpPr>
        <dsp:cNvPr id="0" name=""/>
        <dsp:cNvSpPr/>
      </dsp:nvSpPr>
      <dsp:spPr>
        <a:xfrm rot="10800000">
          <a:off x="0" y="2228840"/>
          <a:ext cx="2042882" cy="10340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290" tIns="142240" rIns="14529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Fit</a:t>
          </a:r>
        </a:p>
      </dsp:txBody>
      <dsp:txXfrm rot="-10800000">
        <a:off x="0" y="2228840"/>
        <a:ext cx="2042882" cy="672129"/>
      </dsp:txXfrm>
    </dsp:sp>
    <dsp:sp modelId="{F9C2159A-5426-480E-90FC-3D8C2D90C56F}">
      <dsp:nvSpPr>
        <dsp:cNvPr id="0" name=""/>
        <dsp:cNvSpPr/>
      </dsp:nvSpPr>
      <dsp:spPr>
        <a:xfrm>
          <a:off x="2042881" y="2051828"/>
          <a:ext cx="6128646" cy="102615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318" tIns="254000" rIns="124318" bIns="254000" numCol="1" spcCol="1270" anchor="ctr" anchorCtr="0">
          <a:noAutofit/>
        </a:bodyPr>
        <a:lstStyle/>
        <a:p>
          <a:pPr marL="0" lvl="0" indent="0" algn="l" defTabSz="889000">
            <a:lnSpc>
              <a:spcPct val="90000"/>
            </a:lnSpc>
            <a:spcBef>
              <a:spcPct val="0"/>
            </a:spcBef>
            <a:spcAft>
              <a:spcPct val="35000"/>
            </a:spcAft>
            <a:buNone/>
          </a:pPr>
          <a:r>
            <a:rPr lang="en-US" sz="2000" b="0" kern="1200" dirty="0"/>
            <a:t>Lightly pinch the top of the mask around your nose and fit snugly against the sides of your face</a:t>
          </a:r>
        </a:p>
      </dsp:txBody>
      <dsp:txXfrm>
        <a:off x="2042881" y="2051828"/>
        <a:ext cx="6128646" cy="1026153"/>
      </dsp:txXfrm>
    </dsp:sp>
    <dsp:sp modelId="{74A12602-E20A-483B-BDDD-2D959778E629}">
      <dsp:nvSpPr>
        <dsp:cNvPr id="0" name=""/>
        <dsp:cNvSpPr/>
      </dsp:nvSpPr>
      <dsp:spPr>
        <a:xfrm rot="10800000">
          <a:off x="0" y="1027868"/>
          <a:ext cx="2042882" cy="10340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290" tIns="163576" rIns="145290"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Place</a:t>
          </a:r>
        </a:p>
      </dsp:txBody>
      <dsp:txXfrm rot="-10800000">
        <a:off x="0" y="1027868"/>
        <a:ext cx="2042882" cy="672129"/>
      </dsp:txXfrm>
    </dsp:sp>
    <dsp:sp modelId="{AE84E54B-FC02-4561-A8EB-87E37A47C0EB}">
      <dsp:nvSpPr>
        <dsp:cNvPr id="0" name=""/>
        <dsp:cNvSpPr/>
      </dsp:nvSpPr>
      <dsp:spPr>
        <a:xfrm>
          <a:off x="2027928" y="1052515"/>
          <a:ext cx="6128646" cy="672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318" tIns="254000" rIns="124318" bIns="254000" numCol="1" spcCol="1270" anchor="ctr" anchorCtr="0">
          <a:noAutofit/>
        </a:bodyPr>
        <a:lstStyle/>
        <a:p>
          <a:pPr marL="0" lvl="0" indent="0" algn="l" defTabSz="889000">
            <a:lnSpc>
              <a:spcPct val="90000"/>
            </a:lnSpc>
            <a:spcBef>
              <a:spcPct val="0"/>
            </a:spcBef>
            <a:spcAft>
              <a:spcPct val="35000"/>
            </a:spcAft>
            <a:buNone/>
          </a:pPr>
          <a:r>
            <a:rPr lang="en-US" sz="2000" b="0" kern="1200" dirty="0"/>
            <a:t>Put the mask on over your nose and mouth and secure it under your chin</a:t>
          </a:r>
        </a:p>
      </dsp:txBody>
      <dsp:txXfrm>
        <a:off x="2027928" y="1052515"/>
        <a:ext cx="6128646" cy="672129"/>
      </dsp:txXfrm>
    </dsp:sp>
    <dsp:sp modelId="{6686319C-C096-4C06-8AA1-C3E9F8AEB07D}">
      <dsp:nvSpPr>
        <dsp:cNvPr id="0" name=""/>
        <dsp:cNvSpPr/>
      </dsp:nvSpPr>
      <dsp:spPr>
        <a:xfrm rot="10800000">
          <a:off x="0" y="3908"/>
          <a:ext cx="2042882" cy="103404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5290" tIns="163576" rIns="145290" bIns="163576" numCol="1" spcCol="1270" anchor="ctr" anchorCtr="0">
          <a:noAutofit/>
        </a:bodyPr>
        <a:lstStyle/>
        <a:p>
          <a:pPr marL="0" lvl="0" indent="0" algn="ctr" defTabSz="1022350">
            <a:lnSpc>
              <a:spcPct val="90000"/>
            </a:lnSpc>
            <a:spcBef>
              <a:spcPct val="0"/>
            </a:spcBef>
            <a:spcAft>
              <a:spcPct val="35000"/>
            </a:spcAft>
            <a:buNone/>
          </a:pPr>
          <a:r>
            <a:rPr lang="en-US" sz="2300" b="1" kern="1200" dirty="0"/>
            <a:t>Sanitize</a:t>
          </a:r>
        </a:p>
      </dsp:txBody>
      <dsp:txXfrm rot="-10800000">
        <a:off x="0" y="3908"/>
        <a:ext cx="2042882" cy="672129"/>
      </dsp:txXfrm>
    </dsp:sp>
    <dsp:sp modelId="{A9BD8854-674B-4729-9F5F-252432DE877F}">
      <dsp:nvSpPr>
        <dsp:cNvPr id="0" name=""/>
        <dsp:cNvSpPr/>
      </dsp:nvSpPr>
      <dsp:spPr>
        <a:xfrm>
          <a:off x="1981227" y="3"/>
          <a:ext cx="6128646" cy="67212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4318" tIns="254000" rIns="124318" bIns="254000" numCol="1" spcCol="1270" anchor="ctr" anchorCtr="0">
          <a:noAutofit/>
        </a:bodyPr>
        <a:lstStyle/>
        <a:p>
          <a:pPr marL="0" lvl="0" indent="0" algn="l" defTabSz="889000">
            <a:lnSpc>
              <a:spcPct val="90000"/>
            </a:lnSpc>
            <a:spcBef>
              <a:spcPct val="0"/>
            </a:spcBef>
            <a:spcAft>
              <a:spcPct val="35000"/>
            </a:spcAft>
            <a:buNone/>
          </a:pPr>
          <a:r>
            <a:rPr lang="en-US" sz="2000" b="0" kern="1200" dirty="0"/>
            <a:t>Wash your hands before putting on your face covering</a:t>
          </a:r>
        </a:p>
      </dsp:txBody>
      <dsp:txXfrm>
        <a:off x="1981227" y="3"/>
        <a:ext cx="6128646" cy="672129"/>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7C780C9-26D2-4CC8-85DC-30A61C30217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1778597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780C9-26D2-4CC8-85DC-30A61C30217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131713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780C9-26D2-4CC8-85DC-30A61C30217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322660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780C9-26D2-4CC8-85DC-30A61C30217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105701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C780C9-26D2-4CC8-85DC-30A61C302171}"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3913355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7C780C9-26D2-4CC8-85DC-30A61C302171}"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156483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7C780C9-26D2-4CC8-85DC-30A61C302171}"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261802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C780C9-26D2-4CC8-85DC-30A61C302171}"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2982217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780C9-26D2-4CC8-85DC-30A61C302171}"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181067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780C9-26D2-4CC8-85DC-30A61C302171}"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184827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C780C9-26D2-4CC8-85DC-30A61C302171}"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CCF4B-1861-4AF9-9A3C-0AB9401A02BA}" type="slidenum">
              <a:rPr lang="en-US" smtClean="0"/>
              <a:t>‹#›</a:t>
            </a:fld>
            <a:endParaRPr lang="en-US"/>
          </a:p>
        </p:txBody>
      </p:sp>
    </p:spTree>
    <p:extLst>
      <p:ext uri="{BB962C8B-B14F-4D97-AF65-F5344CB8AC3E}">
        <p14:creationId xmlns:p14="http://schemas.microsoft.com/office/powerpoint/2010/main" val="2188201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780C9-26D2-4CC8-85DC-30A61C302171}" type="datetimeFigureOut">
              <a:rPr lang="en-US" smtClean="0"/>
              <a:t>5/19/2023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CCF4B-1861-4AF9-9A3C-0AB9401A02BA}" type="slidenum">
              <a:rPr lang="en-US" smtClean="0"/>
              <a:t>‹#›</a:t>
            </a:fld>
            <a:endParaRPr lang="en-US"/>
          </a:p>
        </p:txBody>
      </p:sp>
    </p:spTree>
    <p:extLst>
      <p:ext uri="{BB962C8B-B14F-4D97-AF65-F5344CB8AC3E}">
        <p14:creationId xmlns:p14="http://schemas.microsoft.com/office/powerpoint/2010/main" val="4083883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PowerPoint_Presentation.ppt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sherry_hill2@bshsi.org"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mailto:Sherry_hill2@bshsi.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a:effectLst>
            <a:outerShdw blurRad="50800" dist="38100" dir="18900000" algn="bl" rotWithShape="0">
              <a:prstClr val="black">
                <a:alpha val="40000"/>
              </a:prstClr>
            </a:outerShdw>
          </a:effectLst>
          <a:scene3d>
            <a:camera prst="orthographicFront"/>
            <a:lightRig rig="threePt" dir="t"/>
          </a:scene3d>
          <a:sp3d>
            <a:bevelT prst="relaxedInset"/>
          </a:sp3d>
        </p:spPr>
        <p:txBody>
          <a:bodyPr>
            <a:noAutofit/>
          </a:bodyPr>
          <a:lstStyle/>
          <a:p>
            <a:br>
              <a:rPr lang="en-US" sz="6000" b="1" dirty="0">
                <a:solidFill>
                  <a:srgbClr val="0070C0"/>
                </a:solidFill>
              </a:rPr>
            </a:br>
            <a:r>
              <a:rPr lang="en-US" sz="6000" b="1" dirty="0">
                <a:solidFill>
                  <a:srgbClr val="0070C0"/>
                </a:solidFill>
              </a:rPr>
              <a:t>Bon Secours</a:t>
            </a:r>
            <a:br>
              <a:rPr lang="en-US" sz="6000" b="1" dirty="0">
                <a:solidFill>
                  <a:srgbClr val="0070C0"/>
                </a:solidFill>
              </a:rPr>
            </a:br>
            <a:r>
              <a:rPr lang="en-US" sz="6000" b="1" dirty="0" err="1">
                <a:solidFill>
                  <a:srgbClr val="0070C0"/>
                </a:solidFill>
              </a:rPr>
              <a:t>Maryview</a:t>
            </a:r>
            <a:r>
              <a:rPr lang="en-US" sz="6000" b="1" dirty="0">
                <a:solidFill>
                  <a:srgbClr val="0070C0"/>
                </a:solidFill>
              </a:rPr>
              <a:t> Medical Center </a:t>
            </a:r>
            <a:br>
              <a:rPr lang="en-US" sz="6000" b="1" dirty="0">
                <a:solidFill>
                  <a:srgbClr val="0070C0"/>
                </a:solidFill>
              </a:rPr>
            </a:br>
            <a:r>
              <a:rPr lang="en-US" sz="6000" b="1" dirty="0">
                <a:solidFill>
                  <a:srgbClr val="0070C0"/>
                </a:solidFill>
              </a:rPr>
              <a:t>Student Volunteer</a:t>
            </a:r>
          </a:p>
        </p:txBody>
      </p:sp>
      <p:sp>
        <p:nvSpPr>
          <p:cNvPr id="3" name="Subtitle 2"/>
          <p:cNvSpPr>
            <a:spLocks noGrp="1"/>
          </p:cNvSpPr>
          <p:nvPr>
            <p:ph type="subTitle" idx="1"/>
          </p:nvPr>
        </p:nvSpPr>
        <p:spPr>
          <a:xfrm>
            <a:off x="1371600" y="4648200"/>
            <a:ext cx="6400800" cy="1752600"/>
          </a:xfrm>
          <a:effectLst>
            <a:glow rad="63500">
              <a:schemeClr val="accent2">
                <a:satMod val="175000"/>
                <a:alpha val="40000"/>
              </a:schemeClr>
            </a:glow>
          </a:effectLst>
        </p:spPr>
        <p:txBody>
          <a:bodyPr>
            <a:normAutofit/>
          </a:bodyPr>
          <a:lstStyle/>
          <a:p>
            <a:r>
              <a:rPr lang="en-US" sz="5400" b="1">
                <a:solidFill>
                  <a:srgbClr val="FF0000"/>
                </a:solidFill>
              </a:rPr>
              <a:t>Online </a:t>
            </a:r>
            <a:r>
              <a:rPr lang="en-US" sz="5400" b="1" dirty="0">
                <a:solidFill>
                  <a:srgbClr val="FF0000"/>
                </a:solidFill>
              </a:rPr>
              <a:t>Orientation</a:t>
            </a:r>
          </a:p>
        </p:txBody>
      </p:sp>
    </p:spTree>
    <p:extLst>
      <p:ext uri="{BB962C8B-B14F-4D97-AF65-F5344CB8AC3E}">
        <p14:creationId xmlns:p14="http://schemas.microsoft.com/office/powerpoint/2010/main" val="517034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ndwashing-squido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3103453"/>
            <a:ext cx="1638300" cy="179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extBox 1"/>
          <p:cNvSpPr txBox="1"/>
          <p:nvPr/>
        </p:nvSpPr>
        <p:spPr>
          <a:xfrm>
            <a:off x="609600" y="685800"/>
            <a:ext cx="8229600" cy="707886"/>
          </a:xfrm>
          <a:prstGeom prst="rect">
            <a:avLst/>
          </a:prstGeom>
          <a:noFill/>
        </p:spPr>
        <p:txBody>
          <a:bodyPr wrap="square" rtlCol="0">
            <a:spAutoFit/>
          </a:bodyPr>
          <a:lstStyle/>
          <a:p>
            <a:pPr algn="ctr"/>
            <a:r>
              <a:rPr lang="en-US" sz="4000" b="1" dirty="0"/>
              <a:t>Infection Control</a:t>
            </a:r>
          </a:p>
        </p:txBody>
      </p:sp>
      <p:sp>
        <p:nvSpPr>
          <p:cNvPr id="5" name="TextBox 4"/>
          <p:cNvSpPr txBox="1"/>
          <p:nvPr/>
        </p:nvSpPr>
        <p:spPr>
          <a:xfrm>
            <a:off x="434502" y="1524000"/>
            <a:ext cx="8557098" cy="4524315"/>
          </a:xfrm>
          <a:prstGeom prst="rect">
            <a:avLst/>
          </a:prstGeom>
          <a:noFill/>
        </p:spPr>
        <p:txBody>
          <a:bodyPr wrap="square" rtlCol="0">
            <a:spAutoFit/>
          </a:bodyPr>
          <a:lstStyle/>
          <a:p>
            <a:r>
              <a:rPr lang="en-US" dirty="0"/>
              <a:t>Hand hygiene is the single most important measure to protect patients, visitors, volunteers, and employees from getting infections. Everyone needs to wash their hands before and after patient contact, after glove removal, after blowing their nose, after using the restroom and after any unclean task. Always wash your hands before and after eating or drinking. Good hand washing can be accomplished using the following procedures:</a:t>
            </a:r>
          </a:p>
          <a:p>
            <a:r>
              <a:rPr lang="en-US" u="sng" dirty="0"/>
              <a:t>When washing with water:</a:t>
            </a:r>
            <a:endParaRPr lang="en-US" dirty="0"/>
          </a:p>
          <a:p>
            <a:pPr lvl="0"/>
            <a:r>
              <a:rPr lang="en-US" dirty="0"/>
              <a:t>Wet hands under running water. Apply soap and distribute on hands.</a:t>
            </a:r>
          </a:p>
          <a:p>
            <a:pPr lvl="0"/>
            <a:r>
              <a:rPr lang="en-US" dirty="0"/>
              <a:t>Using friction, wash all surfaces of the hands for 20 seconds.</a:t>
            </a:r>
          </a:p>
          <a:p>
            <a:pPr lvl="0"/>
            <a:r>
              <a:rPr lang="en-US" dirty="0"/>
              <a:t>Rinse hands thoroughly under running water.</a:t>
            </a:r>
          </a:p>
          <a:p>
            <a:pPr lvl="0"/>
            <a:r>
              <a:rPr lang="en-US" dirty="0"/>
              <a:t>Dry hands with a paper towel. Turn off the faucet with a paper towel.</a:t>
            </a:r>
          </a:p>
          <a:p>
            <a:r>
              <a:rPr lang="en-US" dirty="0"/>
              <a:t> </a:t>
            </a:r>
          </a:p>
          <a:p>
            <a:r>
              <a:rPr lang="en-US" u="sng" dirty="0"/>
              <a:t>When washing with alcohol-based hand rub:</a:t>
            </a:r>
            <a:endParaRPr lang="en-US" dirty="0"/>
          </a:p>
          <a:p>
            <a:pPr lvl="0"/>
            <a:r>
              <a:rPr lang="en-US" dirty="0"/>
              <a:t>Apply product to palm of one hand and rub hands together, covering all surfaces of the hands.</a:t>
            </a:r>
          </a:p>
          <a:p>
            <a:pPr lvl="0"/>
            <a:r>
              <a:rPr lang="en-US" dirty="0"/>
              <a:t>Rub hands briskly until they feel comfortably dry (approx. 15 seconds). </a:t>
            </a:r>
          </a:p>
          <a:p>
            <a:r>
              <a:rPr lang="en-US" dirty="0"/>
              <a:t>                                    Do not rinse. No water or towels are needed.</a:t>
            </a:r>
          </a:p>
        </p:txBody>
      </p:sp>
    </p:spTree>
    <p:extLst>
      <p:ext uri="{BB962C8B-B14F-4D97-AF65-F5344CB8AC3E}">
        <p14:creationId xmlns:p14="http://schemas.microsoft.com/office/powerpoint/2010/main" val="1085431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CEB39-5ACC-424E-8FD4-8A503AEBC4C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07A0E5B-BED0-4799-8D83-129AE3D41AB6}"/>
              </a:ext>
            </a:extLst>
          </p:cNvPr>
          <p:cNvSpPr>
            <a:spLocks noGrp="1"/>
          </p:cNvSpPr>
          <p:nvPr>
            <p:ph idx="1"/>
          </p:nvPr>
        </p:nvSpPr>
        <p:spPr/>
        <p:txBody>
          <a:bodyPr/>
          <a:lstStyle/>
          <a:p>
            <a:endParaRPr lang="en-US"/>
          </a:p>
        </p:txBody>
      </p:sp>
      <p:graphicFrame>
        <p:nvGraphicFramePr>
          <p:cNvPr id="4" name="Object 3">
            <a:hlinkClick r:id="" action="ppaction://ole?verb=0"/>
            <a:extLst>
              <a:ext uri="{FF2B5EF4-FFF2-40B4-BE49-F238E27FC236}">
                <a16:creationId xmlns:a16="http://schemas.microsoft.com/office/drawing/2014/main" id="{C9BEC56D-D3B2-4634-B798-60AEA3613674}"/>
              </a:ext>
            </a:extLst>
          </p:cNvPr>
          <p:cNvGraphicFramePr>
            <a:graphicFrameLocks noChangeAspect="1"/>
          </p:cNvGraphicFramePr>
          <p:nvPr/>
        </p:nvGraphicFramePr>
        <p:xfrm>
          <a:off x="0" y="1"/>
          <a:ext cx="9144000" cy="6853646"/>
        </p:xfrm>
        <a:graphic>
          <a:graphicData uri="http://schemas.openxmlformats.org/presentationml/2006/ole">
            <mc:AlternateContent xmlns:mc="http://schemas.openxmlformats.org/markup-compatibility/2006">
              <mc:Choice xmlns:v="urn:schemas-microsoft-com:vml" Requires="v">
                <p:oleObj spid="_x0000_s1031" name="Presentation" r:id="rId3" imgW="4535395" imgH="3503738" progId="PowerPoint.Show.12">
                  <p:embed/>
                </p:oleObj>
              </mc:Choice>
              <mc:Fallback>
                <p:oleObj name="Presentation" r:id="rId3" imgW="4535395" imgH="3503738" progId="PowerPoint.Show.12">
                  <p:embed/>
                  <p:pic>
                    <p:nvPicPr>
                      <p:cNvPr id="4" name="Object 3">
                        <a:hlinkClick r:id="" action="ppaction://ole?verb=0"/>
                        <a:extLst>
                          <a:ext uri="{FF2B5EF4-FFF2-40B4-BE49-F238E27FC236}">
                            <a16:creationId xmlns:a16="http://schemas.microsoft.com/office/drawing/2014/main" id="{C9BEC56D-D3B2-4634-B798-60AEA3613674}"/>
                          </a:ext>
                        </a:extLst>
                      </p:cNvPr>
                      <p:cNvPicPr/>
                      <p:nvPr/>
                    </p:nvPicPr>
                    <p:blipFill>
                      <a:blip r:embed="rId4"/>
                      <a:stretch>
                        <a:fillRect/>
                      </a:stretch>
                    </p:blipFill>
                    <p:spPr>
                      <a:xfrm>
                        <a:off x="0" y="1"/>
                        <a:ext cx="9144000" cy="6853646"/>
                      </a:xfrm>
                      <a:prstGeom prst="rect">
                        <a:avLst/>
                      </a:prstGeom>
                    </p:spPr>
                  </p:pic>
                </p:oleObj>
              </mc:Fallback>
            </mc:AlternateContent>
          </a:graphicData>
        </a:graphic>
      </p:graphicFrame>
    </p:spTree>
    <p:extLst>
      <p:ext uri="{BB962C8B-B14F-4D97-AF65-F5344CB8AC3E}">
        <p14:creationId xmlns:p14="http://schemas.microsoft.com/office/powerpoint/2010/main" val="1836125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BEBC20-701B-490F-A915-E6BD1ACA2A74}"/>
              </a:ext>
            </a:extLst>
          </p:cNvPr>
          <p:cNvPicPr>
            <a:picLocks noChangeAspect="1"/>
          </p:cNvPicPr>
          <p:nvPr/>
        </p:nvPicPr>
        <p:blipFill>
          <a:blip r:embed="rId2"/>
          <a:stretch>
            <a:fillRect/>
          </a:stretch>
        </p:blipFill>
        <p:spPr>
          <a:xfrm>
            <a:off x="861514" y="187799"/>
            <a:ext cx="7420972" cy="6482401"/>
          </a:xfrm>
          <a:prstGeom prst="rect">
            <a:avLst/>
          </a:prstGeom>
          <a:solidFill>
            <a:srgbClr val="0070C0"/>
          </a:solidFill>
        </p:spPr>
      </p:pic>
    </p:spTree>
    <p:extLst>
      <p:ext uri="{BB962C8B-B14F-4D97-AF65-F5344CB8AC3E}">
        <p14:creationId xmlns:p14="http://schemas.microsoft.com/office/powerpoint/2010/main" val="2738720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35A11-6564-416B-8EFC-098047E5C644}"/>
              </a:ext>
            </a:extLst>
          </p:cNvPr>
          <p:cNvSpPr>
            <a:spLocks noGrp="1"/>
          </p:cNvSpPr>
          <p:nvPr>
            <p:ph type="title"/>
          </p:nvPr>
        </p:nvSpPr>
        <p:spPr>
          <a:xfrm>
            <a:off x="304800" y="158715"/>
            <a:ext cx="7467600" cy="679485"/>
          </a:xfrm>
        </p:spPr>
        <p:txBody>
          <a:bodyPr>
            <a:noAutofit/>
          </a:bodyPr>
          <a:lstStyle/>
          <a:p>
            <a:r>
              <a:rPr lang="en-US" b="1" dirty="0">
                <a:solidFill>
                  <a:schemeClr val="tx1"/>
                </a:solidFill>
              </a:rPr>
              <a:t>What if I’m not feeling well?</a:t>
            </a:r>
          </a:p>
        </p:txBody>
      </p:sp>
      <p:sp>
        <p:nvSpPr>
          <p:cNvPr id="9" name="Content Placeholder 8">
            <a:extLst>
              <a:ext uri="{FF2B5EF4-FFF2-40B4-BE49-F238E27FC236}">
                <a16:creationId xmlns:a16="http://schemas.microsoft.com/office/drawing/2014/main" id="{9D63EDD9-F17E-4DA0-9054-DF2D6BB4DB4B}"/>
              </a:ext>
            </a:extLst>
          </p:cNvPr>
          <p:cNvSpPr>
            <a:spLocks noGrp="1"/>
          </p:cNvSpPr>
          <p:nvPr>
            <p:ph idx="1"/>
          </p:nvPr>
        </p:nvSpPr>
        <p:spPr>
          <a:xfrm>
            <a:off x="76200" y="1219200"/>
            <a:ext cx="5020937" cy="4891704"/>
          </a:xfrm>
        </p:spPr>
        <p:txBody>
          <a:bodyPr>
            <a:normAutofit fontScale="70000" lnSpcReduction="20000"/>
          </a:bodyPr>
          <a:lstStyle/>
          <a:p>
            <a:pPr marL="0" indent="0">
              <a:buNone/>
            </a:pPr>
            <a:r>
              <a:rPr lang="en-US" b="1" dirty="0">
                <a:solidFill>
                  <a:srgbClr val="FF0000"/>
                </a:solidFill>
              </a:rPr>
              <a:t>If you are experiencing any of the listed symptoms for COVID-19, or any flu-like symptoms, it is critically important that you call out for your shift. </a:t>
            </a:r>
          </a:p>
          <a:p>
            <a:pPr>
              <a:buFont typeface="Wingdings" panose="05000000000000000000" pitchFamily="2" charset="2"/>
              <a:buChar char="ü"/>
            </a:pPr>
            <a:r>
              <a:rPr lang="en-US" b="1" dirty="0"/>
              <a:t>Cough</a:t>
            </a:r>
          </a:p>
          <a:p>
            <a:pPr>
              <a:buFont typeface="Wingdings" panose="05000000000000000000" pitchFamily="2" charset="2"/>
              <a:buChar char="ü"/>
            </a:pPr>
            <a:r>
              <a:rPr lang="en-US" b="1" dirty="0"/>
              <a:t>Fever greater than 100.0 degrees</a:t>
            </a:r>
          </a:p>
          <a:p>
            <a:pPr>
              <a:buFont typeface="Wingdings" panose="05000000000000000000" pitchFamily="2" charset="2"/>
              <a:buChar char="ü"/>
            </a:pPr>
            <a:r>
              <a:rPr lang="en-US" b="1" dirty="0"/>
              <a:t>Chills</a:t>
            </a:r>
          </a:p>
          <a:p>
            <a:pPr>
              <a:buFont typeface="Wingdings" panose="05000000000000000000" pitchFamily="2" charset="2"/>
              <a:buChar char="ü"/>
            </a:pPr>
            <a:r>
              <a:rPr lang="en-US" b="1" dirty="0"/>
              <a:t>Muscle Pain</a:t>
            </a:r>
          </a:p>
          <a:p>
            <a:pPr>
              <a:buFont typeface="Wingdings" panose="05000000000000000000" pitchFamily="2" charset="2"/>
              <a:buChar char="ü"/>
            </a:pPr>
            <a:r>
              <a:rPr lang="en-US" b="1" dirty="0"/>
              <a:t>Shortness of breath/difficulty breathing</a:t>
            </a:r>
          </a:p>
          <a:p>
            <a:pPr>
              <a:buFont typeface="Wingdings" panose="05000000000000000000" pitchFamily="2" charset="2"/>
              <a:buChar char="ü"/>
            </a:pPr>
            <a:r>
              <a:rPr lang="en-US" b="1" dirty="0"/>
              <a:t>Sore throat</a:t>
            </a:r>
          </a:p>
          <a:p>
            <a:pPr>
              <a:buFont typeface="Wingdings" panose="05000000000000000000" pitchFamily="2" charset="2"/>
              <a:buChar char="ü"/>
            </a:pPr>
            <a:r>
              <a:rPr lang="en-US" b="1" dirty="0"/>
              <a:t>New loss of smell or taste</a:t>
            </a:r>
          </a:p>
          <a:p>
            <a:pPr>
              <a:buFont typeface="Wingdings" panose="05000000000000000000" pitchFamily="2" charset="2"/>
              <a:buChar char="ü"/>
            </a:pPr>
            <a:r>
              <a:rPr lang="en-US" b="1" dirty="0"/>
              <a:t>Nausea/vomiting</a:t>
            </a:r>
          </a:p>
        </p:txBody>
      </p:sp>
      <p:pic>
        <p:nvPicPr>
          <p:cNvPr id="10" name="Picture 9" descr="A person looking at the camera&#10;&#10;Description automatically generated">
            <a:extLst>
              <a:ext uri="{FF2B5EF4-FFF2-40B4-BE49-F238E27FC236}">
                <a16:creationId xmlns:a16="http://schemas.microsoft.com/office/drawing/2014/main" id="{697E4171-D289-4A67-89BC-1DF9A1E389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778" y="1676400"/>
            <a:ext cx="3797222" cy="2589543"/>
          </a:xfrm>
          <a:prstGeom prst="rect">
            <a:avLst/>
          </a:prstGeom>
        </p:spPr>
      </p:pic>
      <p:sp>
        <p:nvSpPr>
          <p:cNvPr id="11" name="TextBox 10">
            <a:extLst>
              <a:ext uri="{FF2B5EF4-FFF2-40B4-BE49-F238E27FC236}">
                <a16:creationId xmlns:a16="http://schemas.microsoft.com/office/drawing/2014/main" id="{E8AFCB12-144A-4E8D-8409-D1C9FA7E2176}"/>
              </a:ext>
            </a:extLst>
          </p:cNvPr>
          <p:cNvSpPr txBox="1"/>
          <p:nvPr/>
        </p:nvSpPr>
        <p:spPr>
          <a:xfrm>
            <a:off x="3390610" y="5764454"/>
            <a:ext cx="5782937" cy="646331"/>
          </a:xfrm>
          <a:prstGeom prst="rect">
            <a:avLst/>
          </a:prstGeom>
          <a:noFill/>
        </p:spPr>
        <p:txBody>
          <a:bodyPr wrap="square" rtlCol="0">
            <a:spAutoFit/>
          </a:bodyPr>
          <a:lstStyle/>
          <a:p>
            <a:r>
              <a:rPr lang="en-US" b="1" dirty="0">
                <a:solidFill>
                  <a:srgbClr val="FF0000"/>
                </a:solidFill>
              </a:rPr>
              <a:t>Please call Volunteer services at 757-398-2314 or email  </a:t>
            </a:r>
            <a:r>
              <a:rPr lang="en-US" b="1" dirty="0">
                <a:solidFill>
                  <a:srgbClr val="92D050"/>
                </a:solidFill>
                <a:hlinkClick r:id="rId3"/>
              </a:rPr>
              <a:t>sherry_hill2@bshsi.org</a:t>
            </a:r>
            <a:r>
              <a:rPr lang="en-US" b="1" dirty="0">
                <a:solidFill>
                  <a:srgbClr val="92D050"/>
                </a:solidFill>
              </a:rPr>
              <a:t> </a:t>
            </a:r>
            <a:r>
              <a:rPr lang="en-US" b="1" dirty="0">
                <a:solidFill>
                  <a:srgbClr val="FF0000"/>
                </a:solidFill>
              </a:rPr>
              <a:t>to let us know you won’t be in. </a:t>
            </a:r>
          </a:p>
        </p:txBody>
      </p:sp>
    </p:spTree>
    <p:extLst>
      <p:ext uri="{BB962C8B-B14F-4D97-AF65-F5344CB8AC3E}">
        <p14:creationId xmlns:p14="http://schemas.microsoft.com/office/powerpoint/2010/main" val="3633552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225C9-5693-4CFC-A142-19D829F94BD1}"/>
              </a:ext>
            </a:extLst>
          </p:cNvPr>
          <p:cNvSpPr>
            <a:spLocks noGrp="1"/>
          </p:cNvSpPr>
          <p:nvPr>
            <p:ph type="title"/>
          </p:nvPr>
        </p:nvSpPr>
        <p:spPr>
          <a:xfrm>
            <a:off x="827484" y="452718"/>
            <a:ext cx="6710641" cy="1400530"/>
          </a:xfrm>
        </p:spPr>
        <p:txBody>
          <a:bodyPr anchor="ctr">
            <a:normAutofit/>
          </a:bodyPr>
          <a:lstStyle/>
          <a:p>
            <a:pPr algn="ctr"/>
            <a:r>
              <a:rPr lang="en-US" dirty="0">
                <a:solidFill>
                  <a:srgbClr val="FFFFFF"/>
                </a:solidFill>
              </a:rPr>
              <a:t>Wearing a Mask</a:t>
            </a:r>
          </a:p>
        </p:txBody>
      </p:sp>
      <p:sp>
        <p:nvSpPr>
          <p:cNvPr id="3" name="Content Placeholder 2">
            <a:extLst>
              <a:ext uri="{FF2B5EF4-FFF2-40B4-BE49-F238E27FC236}">
                <a16:creationId xmlns:a16="http://schemas.microsoft.com/office/drawing/2014/main" id="{B2224C2C-9038-41F9-AB53-CF182C1096B0}"/>
              </a:ext>
            </a:extLst>
          </p:cNvPr>
          <p:cNvSpPr>
            <a:spLocks noGrp="1"/>
          </p:cNvSpPr>
          <p:nvPr>
            <p:ph idx="1"/>
          </p:nvPr>
        </p:nvSpPr>
        <p:spPr>
          <a:xfrm>
            <a:off x="762000" y="152400"/>
            <a:ext cx="7173516" cy="6553200"/>
          </a:xfrm>
        </p:spPr>
        <p:txBody>
          <a:bodyPr>
            <a:normAutofit fontScale="40000" lnSpcReduction="20000"/>
          </a:bodyPr>
          <a:lstStyle/>
          <a:p>
            <a:pPr>
              <a:lnSpc>
                <a:spcPct val="90000"/>
              </a:lnSpc>
            </a:pPr>
            <a:endParaRPr lang="en-US" sz="2800" dirty="0"/>
          </a:p>
          <a:p>
            <a:pPr algn="ctr">
              <a:lnSpc>
                <a:spcPct val="120000"/>
              </a:lnSpc>
            </a:pPr>
            <a:r>
              <a:rPr lang="en-US" sz="12800" b="1" u="sng" dirty="0">
                <a:solidFill>
                  <a:srgbClr val="0000FF"/>
                </a:solidFill>
              </a:rPr>
              <a:t>MASKS! </a:t>
            </a:r>
          </a:p>
          <a:p>
            <a:pPr>
              <a:lnSpc>
                <a:spcPct val="120000"/>
              </a:lnSpc>
            </a:pPr>
            <a:r>
              <a:rPr lang="en-US" sz="9600" dirty="0"/>
              <a:t>Currently Masks are optional</a:t>
            </a:r>
          </a:p>
          <a:p>
            <a:pPr marL="0" indent="0">
              <a:lnSpc>
                <a:spcPct val="120000"/>
              </a:lnSpc>
              <a:buNone/>
            </a:pPr>
            <a:endParaRPr lang="en-US" sz="9600" dirty="0"/>
          </a:p>
          <a:p>
            <a:pPr>
              <a:lnSpc>
                <a:spcPct val="120000"/>
              </a:lnSpc>
            </a:pPr>
            <a:r>
              <a:rPr lang="en-US" sz="9600" dirty="0"/>
              <a:t>If you wear a mask not provided by the hospital it should be laundered after each use</a:t>
            </a:r>
          </a:p>
          <a:p>
            <a:pPr>
              <a:lnSpc>
                <a:spcPct val="120000"/>
              </a:lnSpc>
            </a:pPr>
            <a:endParaRPr lang="en-US" sz="4400" dirty="0"/>
          </a:p>
          <a:p>
            <a:pPr marL="0" indent="0">
              <a:lnSpc>
                <a:spcPct val="120000"/>
              </a:lnSpc>
              <a:buNone/>
            </a:pPr>
            <a:r>
              <a:rPr lang="en-US" sz="6200" b="1" dirty="0"/>
              <a:t> </a:t>
            </a:r>
          </a:p>
          <a:p>
            <a:pPr marL="0" indent="0">
              <a:lnSpc>
                <a:spcPct val="90000"/>
              </a:lnSpc>
              <a:buNone/>
            </a:pPr>
            <a:endParaRPr lang="en-US" sz="1900" dirty="0"/>
          </a:p>
        </p:txBody>
      </p:sp>
    </p:spTree>
    <p:extLst>
      <p:ext uri="{BB962C8B-B14F-4D97-AF65-F5344CB8AC3E}">
        <p14:creationId xmlns:p14="http://schemas.microsoft.com/office/powerpoint/2010/main" val="206721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8C94-D308-46E4-9A8B-0D1B38CC2618}"/>
              </a:ext>
            </a:extLst>
          </p:cNvPr>
          <p:cNvSpPr>
            <a:spLocks noGrp="1"/>
          </p:cNvSpPr>
          <p:nvPr>
            <p:ph type="title"/>
          </p:nvPr>
        </p:nvSpPr>
        <p:spPr>
          <a:xfrm>
            <a:off x="533399" y="381000"/>
            <a:ext cx="6892413" cy="1264921"/>
          </a:xfrm>
        </p:spPr>
        <p:txBody>
          <a:bodyPr>
            <a:noAutofit/>
          </a:bodyPr>
          <a:lstStyle/>
          <a:p>
            <a:pPr algn="ctr">
              <a:lnSpc>
                <a:spcPct val="90000"/>
              </a:lnSpc>
            </a:pPr>
            <a:r>
              <a:rPr lang="en-US" sz="4000" b="1" dirty="0">
                <a:solidFill>
                  <a:srgbClr val="0000FF"/>
                </a:solidFill>
              </a:rPr>
              <a:t>If you wear a mask here is the proper way:</a:t>
            </a:r>
          </a:p>
        </p:txBody>
      </p:sp>
      <p:graphicFrame>
        <p:nvGraphicFramePr>
          <p:cNvPr id="100" name="Content Placeholder 2">
            <a:extLst>
              <a:ext uri="{FF2B5EF4-FFF2-40B4-BE49-F238E27FC236}">
                <a16:creationId xmlns:a16="http://schemas.microsoft.com/office/drawing/2014/main" id="{1F92E0C1-4F43-4574-8B18-BD724A50A5E7}"/>
              </a:ext>
            </a:extLst>
          </p:cNvPr>
          <p:cNvGraphicFramePr/>
          <p:nvPr/>
        </p:nvGraphicFramePr>
        <p:xfrm>
          <a:off x="228600" y="1524000"/>
          <a:ext cx="8171528"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59634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A8C94-D308-46E4-9A8B-0D1B38CC2618}"/>
              </a:ext>
            </a:extLst>
          </p:cNvPr>
          <p:cNvSpPr>
            <a:spLocks noGrp="1"/>
          </p:cNvSpPr>
          <p:nvPr>
            <p:ph type="title"/>
          </p:nvPr>
        </p:nvSpPr>
        <p:spPr>
          <a:xfrm>
            <a:off x="604646" y="804672"/>
            <a:ext cx="2641019" cy="5248656"/>
          </a:xfrm>
        </p:spPr>
        <p:txBody>
          <a:bodyPr anchor="ctr">
            <a:normAutofit/>
          </a:bodyPr>
          <a:lstStyle/>
          <a:p>
            <a:pPr algn="ctr"/>
            <a:r>
              <a:rPr lang="en-US" b="1" dirty="0">
                <a:solidFill>
                  <a:srgbClr val="0000FF"/>
                </a:solidFill>
              </a:rPr>
              <a:t>What else should I know?</a:t>
            </a:r>
          </a:p>
        </p:txBody>
      </p:sp>
      <p:sp>
        <p:nvSpPr>
          <p:cNvPr id="3" name="Content Placeholder 2">
            <a:extLst>
              <a:ext uri="{FF2B5EF4-FFF2-40B4-BE49-F238E27FC236}">
                <a16:creationId xmlns:a16="http://schemas.microsoft.com/office/drawing/2014/main" id="{5DBD31FE-F14F-4E7F-872B-83A3EE20572C}"/>
              </a:ext>
            </a:extLst>
          </p:cNvPr>
          <p:cNvSpPr>
            <a:spLocks noGrp="1"/>
          </p:cNvSpPr>
          <p:nvPr>
            <p:ph idx="1"/>
          </p:nvPr>
        </p:nvSpPr>
        <p:spPr>
          <a:xfrm>
            <a:off x="3140388" y="533400"/>
            <a:ext cx="5398966" cy="6705600"/>
          </a:xfrm>
        </p:spPr>
        <p:txBody>
          <a:bodyPr anchor="ctr">
            <a:normAutofit/>
          </a:bodyPr>
          <a:lstStyle/>
          <a:p>
            <a:pPr>
              <a:lnSpc>
                <a:spcPct val="90000"/>
              </a:lnSpc>
            </a:pPr>
            <a:r>
              <a:rPr lang="en-US" sz="2400" dirty="0"/>
              <a:t>You can wear your hospital acquired mask a few times before discarding, unless it becomes soiled or ripped. </a:t>
            </a:r>
          </a:p>
          <a:p>
            <a:pPr marL="0" indent="0">
              <a:lnSpc>
                <a:spcPct val="90000"/>
              </a:lnSpc>
              <a:buNone/>
            </a:pPr>
            <a:endParaRPr lang="en-US" sz="2400" dirty="0"/>
          </a:p>
          <a:p>
            <a:pPr>
              <a:lnSpc>
                <a:spcPct val="90000"/>
              </a:lnSpc>
            </a:pPr>
            <a:r>
              <a:rPr lang="en-US" sz="2400" dirty="0"/>
              <a:t>Do </a:t>
            </a:r>
            <a:r>
              <a:rPr lang="en-US" sz="2400" b="1" u="sng" dirty="0"/>
              <a:t>NOT</a:t>
            </a:r>
            <a:r>
              <a:rPr lang="en-US" sz="2400" dirty="0"/>
              <a:t> touch your face mask while it is on your face! If you touch your mask you must sanitize your hands immediately.   </a:t>
            </a:r>
          </a:p>
          <a:p>
            <a:pPr>
              <a:lnSpc>
                <a:spcPct val="90000"/>
              </a:lnSpc>
            </a:pPr>
            <a:endParaRPr lang="en-US" sz="2400" dirty="0"/>
          </a:p>
          <a:p>
            <a:pPr>
              <a:lnSpc>
                <a:spcPct val="90000"/>
              </a:lnSpc>
            </a:pPr>
            <a:r>
              <a:rPr lang="en-US" sz="2400" dirty="0"/>
              <a:t>When not in use your mask should be stored in a paper bag. A plastic bag does not allow the mask to dry properly. </a:t>
            </a:r>
          </a:p>
          <a:p>
            <a:pPr>
              <a:lnSpc>
                <a:spcPct val="90000"/>
              </a:lnSpc>
            </a:pPr>
            <a:endParaRPr lang="en-US" sz="2400" dirty="0"/>
          </a:p>
          <a:p>
            <a:pPr>
              <a:lnSpc>
                <a:spcPct val="90000"/>
              </a:lnSpc>
            </a:pPr>
            <a:r>
              <a:rPr lang="en-US" sz="2400" dirty="0"/>
              <a:t>Do not share your mask with anyone else or leave it unattended unless stored in designated area.</a:t>
            </a:r>
          </a:p>
          <a:p>
            <a:pPr marL="0" indent="0">
              <a:lnSpc>
                <a:spcPct val="90000"/>
              </a:lnSpc>
              <a:buNone/>
            </a:pPr>
            <a:endParaRPr lang="en-US" sz="1700" dirty="0"/>
          </a:p>
          <a:p>
            <a:pPr marL="0" indent="0">
              <a:lnSpc>
                <a:spcPct val="90000"/>
              </a:lnSpc>
              <a:buNone/>
            </a:pPr>
            <a:endParaRPr lang="en-US" sz="1700" dirty="0"/>
          </a:p>
        </p:txBody>
      </p:sp>
    </p:spTree>
    <p:extLst>
      <p:ext uri="{BB962C8B-B14F-4D97-AF65-F5344CB8AC3E}">
        <p14:creationId xmlns:p14="http://schemas.microsoft.com/office/powerpoint/2010/main" val="2319957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0DA42-6B2E-44E2-B3B0-3140511E7C1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BB5446-0CFC-4553-9A33-060BA3056B2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96CCDD07-D2D1-4D89-AC72-F1DF126CC8B3}"/>
              </a:ext>
            </a:extLst>
          </p:cNvPr>
          <p:cNvPicPr>
            <a:picLocks noChangeAspect="1"/>
          </p:cNvPicPr>
          <p:nvPr/>
        </p:nvPicPr>
        <p:blipFill>
          <a:blip r:embed="rId2"/>
          <a:stretch>
            <a:fillRect/>
          </a:stretch>
        </p:blipFill>
        <p:spPr>
          <a:xfrm>
            <a:off x="0" y="452718"/>
            <a:ext cx="9144000" cy="5952564"/>
          </a:xfrm>
          <a:prstGeom prst="rect">
            <a:avLst/>
          </a:prstGeom>
          <a:solidFill>
            <a:schemeClr val="accent1">
              <a:lumMod val="60000"/>
              <a:lumOff val="40000"/>
            </a:schemeClr>
          </a:solidFill>
        </p:spPr>
      </p:pic>
    </p:spTree>
    <p:extLst>
      <p:ext uri="{BB962C8B-B14F-4D97-AF65-F5344CB8AC3E}">
        <p14:creationId xmlns:p14="http://schemas.microsoft.com/office/powerpoint/2010/main" val="1815338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875585F-1410-44C8-859F-343323CC3593}"/>
              </a:ext>
            </a:extLst>
          </p:cNvPr>
          <p:cNvPicPr>
            <a:picLocks noGrp="1" noChangeAspect="1"/>
          </p:cNvPicPr>
          <p:nvPr>
            <p:ph idx="1"/>
          </p:nvPr>
        </p:nvPicPr>
        <p:blipFill>
          <a:blip r:embed="rId2"/>
          <a:stretch>
            <a:fillRect/>
          </a:stretch>
        </p:blipFill>
        <p:spPr>
          <a:xfrm>
            <a:off x="609600" y="609600"/>
            <a:ext cx="7040033" cy="5018638"/>
          </a:xfrm>
          <a:prstGeom prst="rect">
            <a:avLst/>
          </a:prstGeom>
        </p:spPr>
      </p:pic>
    </p:spTree>
    <p:extLst>
      <p:ext uri="{BB962C8B-B14F-4D97-AF65-F5344CB8AC3E}">
        <p14:creationId xmlns:p14="http://schemas.microsoft.com/office/powerpoint/2010/main" val="340516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0622494"/>
              </p:ext>
            </p:extLst>
          </p:nvPr>
        </p:nvGraphicFramePr>
        <p:xfrm>
          <a:off x="119164" y="635167"/>
          <a:ext cx="8948636" cy="6222833"/>
        </p:xfrm>
        <a:graphic>
          <a:graphicData uri="http://schemas.openxmlformats.org/drawingml/2006/table">
            <a:tbl>
              <a:tblPr>
                <a:tableStyleId>{5C22544A-7EE6-4342-B048-85BDC9FD1C3A}</a:tableStyleId>
              </a:tblPr>
              <a:tblGrid>
                <a:gridCol w="109742">
                  <a:extLst>
                    <a:ext uri="{9D8B030D-6E8A-4147-A177-3AD203B41FA5}">
                      <a16:colId xmlns:a16="http://schemas.microsoft.com/office/drawing/2014/main" val="20000"/>
                    </a:ext>
                  </a:extLst>
                </a:gridCol>
                <a:gridCol w="110229">
                  <a:extLst>
                    <a:ext uri="{9D8B030D-6E8A-4147-A177-3AD203B41FA5}">
                      <a16:colId xmlns:a16="http://schemas.microsoft.com/office/drawing/2014/main" val="20001"/>
                    </a:ext>
                  </a:extLst>
                </a:gridCol>
                <a:gridCol w="8728665">
                  <a:extLst>
                    <a:ext uri="{9D8B030D-6E8A-4147-A177-3AD203B41FA5}">
                      <a16:colId xmlns:a16="http://schemas.microsoft.com/office/drawing/2014/main" val="20002"/>
                    </a:ext>
                  </a:extLst>
                </a:gridCol>
              </a:tblGrid>
              <a:tr h="331110">
                <a:tc gridSpan="3">
                  <a:txBody>
                    <a:bodyPr/>
                    <a:lstStyle/>
                    <a:p>
                      <a:pPr marL="0" marR="0" algn="ctr">
                        <a:spcBef>
                          <a:spcPts val="0"/>
                        </a:spcBef>
                        <a:spcAft>
                          <a:spcPts val="0"/>
                        </a:spcAft>
                        <a:tabLst>
                          <a:tab pos="0" algn="l"/>
                        </a:tabLst>
                      </a:pPr>
                      <a:r>
                        <a:rPr lang="en-US" sz="1200" b="1" dirty="0">
                          <a:effectLst/>
                        </a:rPr>
                        <a:t>Fire Safety</a:t>
                      </a:r>
                      <a:endParaRPr lang="en-US" sz="1200" b="1" dirty="0">
                        <a:effectLst/>
                        <a:latin typeface="Times New Roman"/>
                        <a:ea typeface="Times New Roman"/>
                      </a:endParaRPr>
                    </a:p>
                  </a:txBody>
                  <a:tcPr marL="42171" marR="4217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25977">
                <a:tc>
                  <a:txBody>
                    <a:bodyPr/>
                    <a:lstStyle/>
                    <a:p>
                      <a:endParaRPr lang="en-US"/>
                    </a:p>
                  </a:txBody>
                  <a:tcPr marL="42171" marR="42171" marT="0" marB="0"/>
                </a:tc>
                <a:tc gridSpan="2">
                  <a:txBody>
                    <a:bodyPr/>
                    <a:lstStyle/>
                    <a:p>
                      <a:pPr marL="0" marR="0">
                        <a:spcBef>
                          <a:spcPts val="0"/>
                        </a:spcBef>
                        <a:spcAft>
                          <a:spcPts val="0"/>
                        </a:spcAft>
                        <a:tabLst>
                          <a:tab pos="0" algn="l"/>
                        </a:tabLst>
                      </a:pPr>
                      <a:r>
                        <a:rPr lang="en-US" sz="1500" dirty="0">
                          <a:effectLst/>
                        </a:rPr>
                        <a:t>Fire. Staff in the affected area should follow R-A-C-E (see Discovering A Fire below). All other staff should close doors, stay off elevators, and limited movement in the building until the “all clear” is announced.</a:t>
                      </a:r>
                      <a:endParaRPr lang="en-US" sz="1500" dirty="0">
                        <a:effectLst/>
                        <a:latin typeface="Times New Roman"/>
                        <a:ea typeface="Times New Roman"/>
                      </a:endParaRPr>
                    </a:p>
                  </a:txBody>
                  <a:tcPr marL="42171" marR="42171" marT="0" marB="0"/>
                </a:tc>
                <a:tc hMerge="1">
                  <a:txBody>
                    <a:bodyPr/>
                    <a:lstStyle/>
                    <a:p>
                      <a:pPr marL="0" marR="0">
                        <a:spcBef>
                          <a:spcPts val="0"/>
                        </a:spcBef>
                        <a:spcAft>
                          <a:spcPts val="0"/>
                        </a:spcAft>
                        <a:tabLst>
                          <a:tab pos="0" algn="l"/>
                        </a:tabLst>
                      </a:pPr>
                      <a:endParaRPr lang="en-US" sz="1500" dirty="0">
                        <a:effectLst/>
                        <a:latin typeface="Times New Roman"/>
                        <a:ea typeface="Times New Roman"/>
                      </a:endParaRPr>
                    </a:p>
                  </a:txBody>
                  <a:tcPr marL="42171" marR="42171" marT="0" marB="0"/>
                </a:tc>
                <a:extLst>
                  <a:ext uri="{0D108BD9-81ED-4DB2-BD59-A6C34878D82A}">
                    <a16:rowId xmlns:a16="http://schemas.microsoft.com/office/drawing/2014/main" val="10001"/>
                  </a:ext>
                </a:extLst>
              </a:tr>
              <a:tr h="425977">
                <a:tc>
                  <a:txBody>
                    <a:bodyPr/>
                    <a:lstStyle/>
                    <a:p>
                      <a:endParaRPr lang="en-US"/>
                    </a:p>
                  </a:txBody>
                  <a:tcPr marL="42171" marR="42171" marT="0" marB="0"/>
                </a:tc>
                <a:tc gridSpan="2">
                  <a:txBody>
                    <a:bodyPr/>
                    <a:lstStyle/>
                    <a:p>
                      <a:pPr marL="0" marR="0">
                        <a:spcBef>
                          <a:spcPts val="0"/>
                        </a:spcBef>
                        <a:spcAft>
                          <a:spcPts val="0"/>
                        </a:spcAft>
                        <a:tabLst>
                          <a:tab pos="0" algn="l"/>
                        </a:tabLst>
                      </a:pPr>
                      <a:r>
                        <a:rPr lang="en-US" sz="1500" dirty="0">
                          <a:effectLst/>
                        </a:rPr>
                        <a:t>The first person discovering a fire or detecting the distinctive odor of smoke should: 	</a:t>
                      </a:r>
                    </a:p>
                    <a:p>
                      <a:pPr marL="0" marR="0">
                        <a:spcBef>
                          <a:spcPts val="0"/>
                        </a:spcBef>
                        <a:spcAft>
                          <a:spcPts val="0"/>
                        </a:spcAft>
                        <a:tabLst>
                          <a:tab pos="0" algn="l"/>
                        </a:tabLst>
                      </a:pPr>
                      <a:r>
                        <a:rPr lang="en-US" sz="1500" dirty="0">
                          <a:effectLst/>
                        </a:rPr>
                        <a:t>R	Rescue (if someone is in need of rescue)</a:t>
                      </a:r>
                    </a:p>
                    <a:p>
                      <a:pPr marL="0" marR="0">
                        <a:spcBef>
                          <a:spcPts val="0"/>
                        </a:spcBef>
                        <a:spcAft>
                          <a:spcPts val="0"/>
                        </a:spcAft>
                        <a:tabLst>
                          <a:tab pos="0" algn="l"/>
                        </a:tabLst>
                      </a:pPr>
                      <a:r>
                        <a:rPr lang="en-US" sz="1500" dirty="0">
                          <a:effectLst/>
                        </a:rPr>
                        <a:t>	A	Alarm (and dial “66” to report location, etc.)		</a:t>
                      </a:r>
                    </a:p>
                    <a:p>
                      <a:pPr marL="0" marR="0">
                        <a:spcBef>
                          <a:spcPts val="0"/>
                        </a:spcBef>
                        <a:spcAft>
                          <a:spcPts val="0"/>
                        </a:spcAft>
                        <a:tabLst>
                          <a:tab pos="0" algn="l"/>
                        </a:tabLst>
                      </a:pPr>
                      <a:r>
                        <a:rPr lang="en-US" sz="1500" dirty="0">
                          <a:effectLst/>
                        </a:rPr>
                        <a:t>	C	Contain (close doors/windows to contain the fire)</a:t>
                      </a:r>
                    </a:p>
                    <a:p>
                      <a:pPr marL="0" marR="0">
                        <a:spcBef>
                          <a:spcPts val="0"/>
                        </a:spcBef>
                        <a:spcAft>
                          <a:spcPts val="0"/>
                        </a:spcAft>
                        <a:tabLst>
                          <a:tab pos="0" algn="l"/>
                        </a:tabLst>
                      </a:pPr>
                      <a:r>
                        <a:rPr lang="en-US" sz="1500" dirty="0">
                          <a:effectLst/>
                        </a:rPr>
                        <a:t>E	Extinguish/Evacuate</a:t>
                      </a:r>
                      <a:endParaRPr lang="en-US" sz="1500" dirty="0">
                        <a:effectLst/>
                        <a:latin typeface="Times New Roman"/>
                        <a:ea typeface="Times New Roman"/>
                      </a:endParaRPr>
                    </a:p>
                  </a:txBody>
                  <a:tcPr marL="42171" marR="42171" marT="0" marB="0"/>
                </a:tc>
                <a:tc hMerge="1">
                  <a:txBody>
                    <a:bodyPr/>
                    <a:lstStyle/>
                    <a:p>
                      <a:pPr marL="0" marR="0">
                        <a:spcBef>
                          <a:spcPts val="0"/>
                        </a:spcBef>
                        <a:spcAft>
                          <a:spcPts val="0"/>
                        </a:spcAft>
                        <a:tabLst>
                          <a:tab pos="0" algn="l"/>
                        </a:tabLst>
                      </a:pPr>
                      <a:endParaRPr lang="en-US" sz="1500" dirty="0">
                        <a:effectLst/>
                        <a:latin typeface="Times New Roman"/>
                        <a:ea typeface="Times New Roman"/>
                      </a:endParaRPr>
                    </a:p>
                  </a:txBody>
                  <a:tcPr marL="42171" marR="42171" marT="0" marB="0"/>
                </a:tc>
                <a:extLst>
                  <a:ext uri="{0D108BD9-81ED-4DB2-BD59-A6C34878D82A}">
                    <a16:rowId xmlns:a16="http://schemas.microsoft.com/office/drawing/2014/main" val="10002"/>
                  </a:ext>
                </a:extLst>
              </a:tr>
              <a:tr h="425977">
                <a:tc>
                  <a:txBody>
                    <a:bodyPr/>
                    <a:lstStyle/>
                    <a:p>
                      <a:endParaRPr lang="en-US"/>
                    </a:p>
                  </a:txBody>
                  <a:tcPr marL="42171" marR="42171" marT="0" marB="0"/>
                </a:tc>
                <a:tc gridSpan="2">
                  <a:txBody>
                    <a:bodyPr/>
                    <a:lstStyle/>
                    <a:p>
                      <a:pPr marL="0" marR="0">
                        <a:spcBef>
                          <a:spcPts val="0"/>
                        </a:spcBef>
                        <a:spcAft>
                          <a:spcPts val="0"/>
                        </a:spcAft>
                        <a:tabLst>
                          <a:tab pos="0" algn="l"/>
                        </a:tabLst>
                      </a:pPr>
                      <a:r>
                        <a:rPr lang="en-US" sz="1500" dirty="0">
                          <a:effectLst/>
                        </a:rPr>
                        <a:t> Be aware of fire extinguisher locations and know how to use them. </a:t>
                      </a:r>
                    </a:p>
                    <a:p>
                      <a:pPr marL="0" marR="0">
                        <a:spcBef>
                          <a:spcPts val="0"/>
                        </a:spcBef>
                        <a:spcAft>
                          <a:spcPts val="0"/>
                        </a:spcAft>
                        <a:tabLst>
                          <a:tab pos="0" algn="l"/>
                        </a:tabLst>
                      </a:pPr>
                      <a:r>
                        <a:rPr lang="en-US" sz="1500" dirty="0">
                          <a:effectLst/>
                        </a:rPr>
                        <a:t>	P	Pull (the pin at the top of the extinguisher)	</a:t>
                      </a:r>
                    </a:p>
                    <a:p>
                      <a:pPr marL="0" marR="0">
                        <a:spcBef>
                          <a:spcPts val="0"/>
                        </a:spcBef>
                        <a:spcAft>
                          <a:spcPts val="0"/>
                        </a:spcAft>
                        <a:tabLst>
                          <a:tab pos="0" algn="l"/>
                        </a:tabLst>
                      </a:pPr>
                      <a:r>
                        <a:rPr lang="en-US" sz="1500" dirty="0">
                          <a:effectLst/>
                        </a:rPr>
                        <a:t>	A	Aim (the extinguisher nozzle at the base of the flame)</a:t>
                      </a:r>
                    </a:p>
                    <a:p>
                      <a:pPr marL="0" marR="0">
                        <a:spcBef>
                          <a:spcPts val="0"/>
                        </a:spcBef>
                        <a:spcAft>
                          <a:spcPts val="0"/>
                        </a:spcAft>
                        <a:tabLst>
                          <a:tab pos="0" algn="l"/>
                        </a:tabLst>
                      </a:pPr>
                      <a:r>
                        <a:rPr lang="en-US" sz="1500" dirty="0">
                          <a:effectLst/>
                        </a:rPr>
                        <a:t>	S	Squeeze (the trigger while holding the extinguisher upright)</a:t>
                      </a:r>
                    </a:p>
                    <a:p>
                      <a:pPr marL="0" marR="0" algn="just">
                        <a:spcBef>
                          <a:spcPts val="0"/>
                        </a:spcBef>
                        <a:spcAft>
                          <a:spcPts val="0"/>
                        </a:spcAft>
                        <a:tabLst>
                          <a:tab pos="0" algn="l"/>
                          <a:tab pos="822960" algn="l"/>
                          <a:tab pos="914400" algn="l"/>
                        </a:tabLst>
                      </a:pPr>
                      <a:r>
                        <a:rPr lang="en-US" sz="1500" spc="-20" dirty="0">
                          <a:effectLst/>
                        </a:rPr>
                        <a:t>S	   Sweep (the extinguisher from side to side covering the fire area)</a:t>
                      </a:r>
                      <a:endParaRPr lang="en-US" sz="1500" b="1" i="1" spc="-20" dirty="0">
                        <a:effectLst/>
                        <a:latin typeface="Times New Roman"/>
                      </a:endParaRPr>
                    </a:p>
                  </a:txBody>
                  <a:tcPr marL="42171" marR="42171" marT="0" marB="0"/>
                </a:tc>
                <a:tc hMerge="1">
                  <a:txBody>
                    <a:bodyPr/>
                    <a:lstStyle/>
                    <a:p>
                      <a:pPr marL="0" marR="0">
                        <a:spcBef>
                          <a:spcPts val="0"/>
                        </a:spcBef>
                        <a:spcAft>
                          <a:spcPts val="0"/>
                        </a:spcAft>
                        <a:tabLst>
                          <a:tab pos="0" algn="l"/>
                        </a:tabLst>
                      </a:pPr>
                      <a:endParaRPr lang="en-US" sz="1500" b="1" i="1" spc="-20" dirty="0">
                        <a:effectLst/>
                        <a:latin typeface="Times New Roman"/>
                      </a:endParaRPr>
                    </a:p>
                  </a:txBody>
                  <a:tcPr marL="42171" marR="42171" marT="0" marB="0"/>
                </a:tc>
                <a:extLst>
                  <a:ext uri="{0D108BD9-81ED-4DB2-BD59-A6C34878D82A}">
                    <a16:rowId xmlns:a16="http://schemas.microsoft.com/office/drawing/2014/main" val="10003"/>
                  </a:ext>
                </a:extLst>
              </a:tr>
              <a:tr h="1269090">
                <a:tc>
                  <a:txBody>
                    <a:bodyPr/>
                    <a:lstStyle/>
                    <a:p>
                      <a:endParaRPr lang="en-US"/>
                    </a:p>
                  </a:txBody>
                  <a:tcPr marL="42171" marR="42171" marT="0" marB="0"/>
                </a:tc>
                <a:tc gridSpan="2">
                  <a:txBody>
                    <a:bodyPr/>
                    <a:lstStyle/>
                    <a:p>
                      <a:pPr marL="0" marR="0" algn="just">
                        <a:spcBef>
                          <a:spcPts val="0"/>
                        </a:spcBef>
                        <a:spcAft>
                          <a:spcPts val="0"/>
                        </a:spcAft>
                        <a:tabLst>
                          <a:tab pos="0" algn="l"/>
                          <a:tab pos="822960" algn="l"/>
                          <a:tab pos="914400" algn="l"/>
                        </a:tabLst>
                      </a:pPr>
                      <a:r>
                        <a:rPr lang="en-US" sz="1500" spc="-20" dirty="0">
                          <a:effectLst/>
                        </a:rPr>
                        <a:t>Volunteers will normally exit via the nearest safe exit and may be selectively involved with patient movement at the request of senior persons on the fire site when urgent situations occur. Depending on time and circumstances, maintenance personnel will quickly remove volatile/combustible materials to a safe site. Everyone should conduct themselves calmly and attempt to reassure visitors/patients.</a:t>
                      </a:r>
                      <a:endParaRPr lang="en-US" sz="1500" b="1" i="1" spc="-20" dirty="0">
                        <a:effectLst/>
                        <a:latin typeface="Times New Roman"/>
                      </a:endParaRPr>
                    </a:p>
                  </a:txBody>
                  <a:tcPr marL="42171" marR="42171" marT="0" marB="0"/>
                </a:tc>
                <a:tc hMerge="1">
                  <a:txBody>
                    <a:bodyPr/>
                    <a:lstStyle/>
                    <a:p>
                      <a:pPr marL="0" marR="0" algn="just">
                        <a:spcBef>
                          <a:spcPts val="0"/>
                        </a:spcBef>
                        <a:spcAft>
                          <a:spcPts val="0"/>
                        </a:spcAft>
                        <a:tabLst>
                          <a:tab pos="0" algn="l"/>
                          <a:tab pos="822960" algn="l"/>
                          <a:tab pos="914400" algn="l"/>
                        </a:tabLst>
                      </a:pPr>
                      <a:endParaRPr lang="en-US" sz="1500" b="1" i="1" spc="-20" dirty="0">
                        <a:effectLst/>
                        <a:latin typeface="Times New Roman"/>
                      </a:endParaRPr>
                    </a:p>
                  </a:txBody>
                  <a:tcPr marL="42171" marR="42171" marT="0" marB="0"/>
                </a:tc>
                <a:extLst>
                  <a:ext uri="{0D108BD9-81ED-4DB2-BD59-A6C34878D82A}">
                    <a16:rowId xmlns:a16="http://schemas.microsoft.com/office/drawing/2014/main" val="10004"/>
                  </a:ext>
                </a:extLst>
              </a:tr>
              <a:tr h="457200">
                <a:tc gridSpan="3">
                  <a:txBody>
                    <a:bodyPr/>
                    <a:lstStyle/>
                    <a:p>
                      <a:pPr marL="0" marR="0" algn="ctr">
                        <a:spcBef>
                          <a:spcPts val="0"/>
                        </a:spcBef>
                        <a:spcAft>
                          <a:spcPts val="0"/>
                        </a:spcAft>
                        <a:tabLst>
                          <a:tab pos="0" algn="l"/>
                          <a:tab pos="822960" algn="l"/>
                          <a:tab pos="914400" algn="l"/>
                        </a:tabLst>
                      </a:pPr>
                      <a:r>
                        <a:rPr lang="en-US" sz="1500" spc="-20" dirty="0">
                          <a:effectLst/>
                        </a:rPr>
                        <a:t>Other</a:t>
                      </a:r>
                      <a:endParaRPr lang="en-US" sz="1500" b="1" i="1" spc="-20" dirty="0">
                        <a:effectLst/>
                        <a:latin typeface="Times New Roman"/>
                      </a:endParaRPr>
                    </a:p>
                  </a:txBody>
                  <a:tcPr marL="42171" marR="42171"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354690">
                <a:tc gridSpan="2">
                  <a:txBody>
                    <a:bodyPr/>
                    <a:lstStyle/>
                    <a:p>
                      <a:endParaRPr lang="en-US"/>
                    </a:p>
                  </a:txBody>
                  <a:tcPr marL="42171" marR="42171" marT="0" marB="0"/>
                </a:tc>
                <a:tc hMerge="1">
                  <a:txBody>
                    <a:bodyPr/>
                    <a:lstStyle/>
                    <a:p>
                      <a:endParaRPr lang="en-US"/>
                    </a:p>
                  </a:txBody>
                  <a:tcPr/>
                </a:tc>
                <a:tc>
                  <a:txBody>
                    <a:bodyPr/>
                    <a:lstStyle/>
                    <a:p>
                      <a:pPr marL="0" marR="0" algn="just">
                        <a:spcBef>
                          <a:spcPts val="0"/>
                        </a:spcBef>
                        <a:spcAft>
                          <a:spcPts val="0"/>
                        </a:spcAft>
                        <a:tabLst>
                          <a:tab pos="0" algn="l"/>
                          <a:tab pos="822960" algn="l"/>
                          <a:tab pos="914400" algn="l"/>
                        </a:tabLst>
                      </a:pPr>
                      <a:r>
                        <a:rPr lang="en-US" sz="1500" spc="-20" dirty="0">
                          <a:effectLst/>
                        </a:rPr>
                        <a:t>Dial “66” for fire, Security, or other emergencies (at Maryview).</a:t>
                      </a:r>
                      <a:endParaRPr lang="en-US" sz="1500" b="1" i="1" spc="-20" dirty="0">
                        <a:effectLst/>
                        <a:latin typeface="Times New Roman"/>
                      </a:endParaRPr>
                    </a:p>
                  </a:txBody>
                  <a:tcPr marL="42171" marR="42171" marT="0" marB="0"/>
                </a:tc>
                <a:extLst>
                  <a:ext uri="{0D108BD9-81ED-4DB2-BD59-A6C34878D82A}">
                    <a16:rowId xmlns:a16="http://schemas.microsoft.com/office/drawing/2014/main" val="10006"/>
                  </a:ext>
                </a:extLst>
              </a:tr>
              <a:tr h="564623">
                <a:tc gridSpan="2">
                  <a:txBody>
                    <a:bodyPr/>
                    <a:lstStyle/>
                    <a:p>
                      <a:endParaRPr lang="en-US"/>
                    </a:p>
                  </a:txBody>
                  <a:tcPr marL="42171" marR="42171" marT="0" marB="0"/>
                </a:tc>
                <a:tc hMerge="1">
                  <a:txBody>
                    <a:bodyPr/>
                    <a:lstStyle/>
                    <a:p>
                      <a:endParaRPr lang="en-US"/>
                    </a:p>
                  </a:txBody>
                  <a:tcPr/>
                </a:tc>
                <a:tc>
                  <a:txBody>
                    <a:bodyPr/>
                    <a:lstStyle/>
                    <a:p>
                      <a:pPr marL="0" marR="0" algn="just">
                        <a:spcBef>
                          <a:spcPts val="0"/>
                        </a:spcBef>
                        <a:spcAft>
                          <a:spcPts val="0"/>
                        </a:spcAft>
                        <a:tabLst>
                          <a:tab pos="0" algn="l"/>
                          <a:tab pos="822960" algn="l"/>
                          <a:tab pos="914400" algn="l"/>
                        </a:tabLst>
                      </a:pPr>
                      <a:r>
                        <a:rPr lang="en-US" sz="1500" spc="-20" dirty="0">
                          <a:effectLst/>
                        </a:rPr>
                        <a:t>Hazardous Materials Plan, Bomb Threat Policy, Incident Reporting System, Emergency Operations Plan, and Safety Committee Policies are in the Volunteer department.</a:t>
                      </a:r>
                      <a:endParaRPr lang="en-US" sz="1500" b="1" i="1" spc="-20" dirty="0">
                        <a:effectLst/>
                        <a:latin typeface="Times New Roman"/>
                      </a:endParaRPr>
                    </a:p>
                  </a:txBody>
                  <a:tcPr marL="42171" marR="42171" marT="0" marB="0"/>
                </a:tc>
                <a:extLst>
                  <a:ext uri="{0D108BD9-81ED-4DB2-BD59-A6C34878D82A}">
                    <a16:rowId xmlns:a16="http://schemas.microsoft.com/office/drawing/2014/main" val="10007"/>
                  </a:ext>
                </a:extLst>
              </a:tr>
              <a:tr h="44977">
                <a:tc gridSpan="2">
                  <a:txBody>
                    <a:bodyPr/>
                    <a:lstStyle/>
                    <a:p>
                      <a:pPr marL="0" marR="0">
                        <a:spcBef>
                          <a:spcPts val="0"/>
                        </a:spcBef>
                        <a:spcAft>
                          <a:spcPts val="0"/>
                        </a:spcAft>
                        <a:tabLst>
                          <a:tab pos="0" algn="l"/>
                        </a:tabLst>
                      </a:pPr>
                      <a:endParaRPr lang="en-US" sz="1100">
                        <a:effectLst/>
                        <a:latin typeface="Times New Roman"/>
                        <a:ea typeface="Times New Roman"/>
                      </a:endParaRPr>
                    </a:p>
                  </a:txBody>
                  <a:tcPr marL="42171" marR="42171" marT="0" marB="0"/>
                </a:tc>
                <a:tc hMerge="1">
                  <a:txBody>
                    <a:bodyPr/>
                    <a:lstStyle/>
                    <a:p>
                      <a:endParaRPr lang="en-US"/>
                    </a:p>
                  </a:txBody>
                  <a:tcPr/>
                </a:tc>
                <a:tc>
                  <a:txBody>
                    <a:bodyPr/>
                    <a:lstStyle/>
                    <a:p>
                      <a:pPr marL="0" marR="0">
                        <a:spcBef>
                          <a:spcPts val="0"/>
                        </a:spcBef>
                        <a:spcAft>
                          <a:spcPts val="0"/>
                        </a:spcAft>
                        <a:tabLst>
                          <a:tab pos="0" algn="l"/>
                        </a:tabLst>
                      </a:pPr>
                      <a:endParaRPr lang="en-US" sz="1100" dirty="0">
                        <a:effectLst/>
                        <a:latin typeface="Times New Roman"/>
                        <a:ea typeface="Times New Roman"/>
                      </a:endParaRPr>
                    </a:p>
                  </a:txBody>
                  <a:tcPr marL="42171" marR="42171" marT="0" marB="0"/>
                </a:tc>
                <a:extLst>
                  <a:ext uri="{0D108BD9-81ED-4DB2-BD59-A6C34878D82A}">
                    <a16:rowId xmlns:a16="http://schemas.microsoft.com/office/drawing/2014/main" val="10008"/>
                  </a:ext>
                </a:extLst>
              </a:tr>
              <a:tr h="29737">
                <a:tc gridSpan="2">
                  <a:txBody>
                    <a:bodyPr/>
                    <a:lstStyle/>
                    <a:p>
                      <a:pPr marL="0" marR="0">
                        <a:spcBef>
                          <a:spcPts val="0"/>
                        </a:spcBef>
                        <a:spcAft>
                          <a:spcPts val="0"/>
                        </a:spcAft>
                        <a:tabLst>
                          <a:tab pos="0" algn="l"/>
                        </a:tabLst>
                      </a:pPr>
                      <a:endParaRPr lang="en-US" sz="1100">
                        <a:effectLst/>
                        <a:latin typeface="Times New Roman"/>
                        <a:ea typeface="Times New Roman"/>
                      </a:endParaRPr>
                    </a:p>
                  </a:txBody>
                  <a:tcPr marL="42171" marR="42171" marT="0" marB="0"/>
                </a:tc>
                <a:tc hMerge="1">
                  <a:txBody>
                    <a:bodyPr/>
                    <a:lstStyle/>
                    <a:p>
                      <a:endParaRPr lang="en-US"/>
                    </a:p>
                  </a:txBody>
                  <a:tcPr/>
                </a:tc>
                <a:tc>
                  <a:txBody>
                    <a:bodyPr/>
                    <a:lstStyle/>
                    <a:p>
                      <a:pPr marL="0" marR="0">
                        <a:spcBef>
                          <a:spcPts val="0"/>
                        </a:spcBef>
                        <a:spcAft>
                          <a:spcPts val="0"/>
                        </a:spcAft>
                        <a:tabLst>
                          <a:tab pos="0" algn="l"/>
                        </a:tabLst>
                      </a:pPr>
                      <a:endParaRPr lang="en-US" sz="1100" dirty="0">
                        <a:effectLst/>
                        <a:latin typeface="Times New Roman"/>
                        <a:ea typeface="Times New Roman"/>
                      </a:endParaRPr>
                    </a:p>
                  </a:txBody>
                  <a:tcPr marL="42171" marR="42171" marT="0" marB="0"/>
                </a:tc>
                <a:extLst>
                  <a:ext uri="{0D108BD9-81ED-4DB2-BD59-A6C34878D82A}">
                    <a16:rowId xmlns:a16="http://schemas.microsoft.com/office/drawing/2014/main" val="10009"/>
                  </a:ext>
                </a:extLst>
              </a:tr>
              <a:tr h="48688">
                <a:tc gridSpan="2">
                  <a:txBody>
                    <a:bodyPr/>
                    <a:lstStyle/>
                    <a:p>
                      <a:pPr marL="0" marR="0">
                        <a:spcBef>
                          <a:spcPts val="0"/>
                        </a:spcBef>
                        <a:spcAft>
                          <a:spcPts val="0"/>
                        </a:spcAft>
                        <a:tabLst>
                          <a:tab pos="0" algn="l"/>
                        </a:tabLst>
                      </a:pPr>
                      <a:endParaRPr lang="en-US" sz="1100">
                        <a:effectLst/>
                        <a:latin typeface="Times New Roman"/>
                        <a:ea typeface="Times New Roman"/>
                      </a:endParaRPr>
                    </a:p>
                  </a:txBody>
                  <a:tcPr marL="42171" marR="42171" marT="0" marB="0"/>
                </a:tc>
                <a:tc hMerge="1">
                  <a:txBody>
                    <a:bodyPr/>
                    <a:lstStyle/>
                    <a:p>
                      <a:endParaRPr lang="en-US"/>
                    </a:p>
                  </a:txBody>
                  <a:tcPr/>
                </a:tc>
                <a:tc>
                  <a:txBody>
                    <a:bodyPr/>
                    <a:lstStyle/>
                    <a:p>
                      <a:pPr marL="0" marR="0">
                        <a:spcBef>
                          <a:spcPts val="0"/>
                        </a:spcBef>
                        <a:spcAft>
                          <a:spcPts val="0"/>
                        </a:spcAft>
                        <a:tabLst>
                          <a:tab pos="0" algn="l"/>
                        </a:tabLst>
                      </a:pPr>
                      <a:endParaRPr lang="en-US" sz="1100" dirty="0">
                        <a:effectLst/>
                        <a:latin typeface="Times New Roman"/>
                        <a:ea typeface="Times New Roman"/>
                      </a:endParaRPr>
                    </a:p>
                  </a:txBody>
                  <a:tcPr marL="42171" marR="42171" marT="0" marB="0"/>
                </a:tc>
                <a:extLst>
                  <a:ext uri="{0D108BD9-81ED-4DB2-BD59-A6C34878D82A}">
                    <a16:rowId xmlns:a16="http://schemas.microsoft.com/office/drawing/2014/main" val="10010"/>
                  </a:ext>
                </a:extLst>
              </a:tr>
            </a:tbl>
          </a:graphicData>
        </a:graphic>
      </p:graphicFrame>
      <p:sp>
        <p:nvSpPr>
          <p:cNvPr id="4" name="Rectangle 1"/>
          <p:cNvSpPr>
            <a:spLocks noChangeArrowheads="1"/>
          </p:cNvSpPr>
          <p:nvPr/>
        </p:nvSpPr>
        <p:spPr bwMode="auto">
          <a:xfrm>
            <a:off x="1376464" y="152400"/>
            <a:ext cx="63246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fontAlgn="base">
              <a:spcBef>
                <a:spcPct val="0"/>
              </a:spcBef>
              <a:spcAft>
                <a:spcPct val="0"/>
              </a:spcAft>
              <a:tabLst>
                <a:tab pos="0" algn="l"/>
              </a:tabLst>
              <a:defRPr>
                <a:solidFill>
                  <a:schemeClr val="tx1"/>
                </a:solidFill>
                <a:latin typeface="Arial" pitchFamily="34" charset="0"/>
                <a:cs typeface="Arial" pitchFamily="34" charset="0"/>
              </a:defRPr>
            </a:lvl1pPr>
            <a:lvl2pPr fontAlgn="base">
              <a:spcBef>
                <a:spcPct val="0"/>
              </a:spcBef>
              <a:spcAft>
                <a:spcPct val="0"/>
              </a:spcAft>
              <a:tabLst>
                <a:tab pos="0" algn="l"/>
              </a:tabLst>
              <a:defRPr>
                <a:solidFill>
                  <a:schemeClr val="tx1"/>
                </a:solidFill>
                <a:latin typeface="Arial" pitchFamily="34" charset="0"/>
                <a:cs typeface="Arial" pitchFamily="34" charset="0"/>
              </a:defRPr>
            </a:lvl2pPr>
            <a:lvl3pPr fontAlgn="base">
              <a:spcBef>
                <a:spcPct val="0"/>
              </a:spcBef>
              <a:spcAft>
                <a:spcPct val="0"/>
              </a:spcAft>
              <a:tabLst>
                <a:tab pos="0" algn="l"/>
              </a:tabLst>
              <a:defRPr>
                <a:solidFill>
                  <a:schemeClr val="tx1"/>
                </a:solidFill>
                <a:latin typeface="Arial" pitchFamily="34" charset="0"/>
                <a:cs typeface="Arial" pitchFamily="34" charset="0"/>
              </a:defRPr>
            </a:lvl3pPr>
            <a:lvl4pPr fontAlgn="base">
              <a:spcBef>
                <a:spcPct val="0"/>
              </a:spcBef>
              <a:spcAft>
                <a:spcPct val="0"/>
              </a:spcAft>
              <a:tabLst>
                <a:tab pos="0" algn="l"/>
              </a:tabLst>
              <a:defRPr>
                <a:solidFill>
                  <a:schemeClr val="tx1"/>
                </a:solidFill>
                <a:latin typeface="Arial" pitchFamily="34" charset="0"/>
                <a:cs typeface="Arial" pitchFamily="34" charset="0"/>
              </a:defRPr>
            </a:lvl4pPr>
            <a:lvl5pPr fontAlgn="base">
              <a:spcBef>
                <a:spcPct val="0"/>
              </a:spcBef>
              <a:spcAft>
                <a:spcPct val="0"/>
              </a:spcAft>
              <a:tabLst>
                <a:tab pos="0" algn="l"/>
              </a:tabLst>
              <a:defRPr>
                <a:solidFill>
                  <a:schemeClr val="tx1"/>
                </a:solidFill>
                <a:latin typeface="Arial" pitchFamily="34" charset="0"/>
                <a:cs typeface="Arial" pitchFamily="34" charset="0"/>
              </a:defRPr>
            </a:lvl5pPr>
            <a:lvl6pPr fontAlgn="base">
              <a:spcBef>
                <a:spcPct val="0"/>
              </a:spcBef>
              <a:spcAft>
                <a:spcPct val="0"/>
              </a:spcAft>
              <a:tabLst>
                <a:tab pos="0" algn="l"/>
              </a:tabLst>
              <a:defRPr>
                <a:solidFill>
                  <a:schemeClr val="tx1"/>
                </a:solidFill>
                <a:latin typeface="Arial" pitchFamily="34" charset="0"/>
                <a:cs typeface="Arial" pitchFamily="34" charset="0"/>
              </a:defRPr>
            </a:lvl6pPr>
            <a:lvl7pPr fontAlgn="base">
              <a:spcBef>
                <a:spcPct val="0"/>
              </a:spcBef>
              <a:spcAft>
                <a:spcPct val="0"/>
              </a:spcAft>
              <a:tabLst>
                <a:tab pos="0" algn="l"/>
              </a:tabLst>
              <a:defRPr>
                <a:solidFill>
                  <a:schemeClr val="tx1"/>
                </a:solidFill>
                <a:latin typeface="Arial" pitchFamily="34" charset="0"/>
                <a:cs typeface="Arial" pitchFamily="34" charset="0"/>
              </a:defRPr>
            </a:lvl7pPr>
            <a:lvl8pPr fontAlgn="base">
              <a:spcBef>
                <a:spcPct val="0"/>
              </a:spcBef>
              <a:spcAft>
                <a:spcPct val="0"/>
              </a:spcAft>
              <a:tabLst>
                <a:tab pos="0" algn="l"/>
              </a:tabLst>
              <a:defRPr>
                <a:solidFill>
                  <a:schemeClr val="tx1"/>
                </a:solidFill>
                <a:latin typeface="Arial" pitchFamily="34" charset="0"/>
                <a:cs typeface="Arial" pitchFamily="34" charset="0"/>
              </a:defRPr>
            </a:lvl8pPr>
            <a:lvl9pPr fontAlgn="base">
              <a:spcBef>
                <a:spcPct val="0"/>
              </a:spcBef>
              <a:spcAft>
                <a:spcPct val="0"/>
              </a:spcAft>
              <a:tabLst>
                <a:tab pos="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0" algn="l"/>
              </a:tabLst>
            </a:pPr>
            <a:r>
              <a:rPr kumimoji="0" lang="en-US" altLang="en-US" sz="2800" b="1" i="0" u="none" strike="noStrike" cap="none" normalizeH="0" baseline="0" dirty="0">
                <a:ln>
                  <a:noFill/>
                </a:ln>
                <a:solidFill>
                  <a:schemeClr val="tx1"/>
                </a:solidFill>
                <a:effectLst/>
                <a:latin typeface="Arial" pitchFamily="34" charset="0"/>
                <a:ea typeface="Times New Roman" pitchFamily="18" charset="0"/>
                <a:cs typeface="Arial" pitchFamily="34" charset="0"/>
              </a:rPr>
              <a:t>Safety Information</a:t>
            </a:r>
            <a:endParaRPr kumimoji="0" lang="en-US" alt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94356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533400"/>
            <a:ext cx="8458200" cy="5909310"/>
          </a:xfrm>
          <a:prstGeom prst="rect">
            <a:avLst/>
          </a:prstGeom>
          <a:noFill/>
        </p:spPr>
        <p:txBody>
          <a:bodyPr wrap="square" rtlCol="0">
            <a:spAutoFit/>
          </a:bodyPr>
          <a:lstStyle/>
          <a:p>
            <a:endParaRPr lang="en-US" dirty="0"/>
          </a:p>
          <a:p>
            <a:r>
              <a:rPr lang="en-US" sz="3600" b="1" dirty="0">
                <a:solidFill>
                  <a:srgbClr val="FF0000"/>
                </a:solidFill>
              </a:rPr>
              <a:t>WELCOME</a:t>
            </a:r>
            <a:r>
              <a:rPr lang="en-US" sz="3600" dirty="0"/>
              <a:t> to the Student Volunteer Program at Bon Secours </a:t>
            </a:r>
            <a:r>
              <a:rPr lang="en-US" sz="3600" dirty="0" err="1"/>
              <a:t>Maryview</a:t>
            </a:r>
            <a:r>
              <a:rPr lang="en-US" sz="3600" dirty="0"/>
              <a:t> Medical Center!! </a:t>
            </a:r>
          </a:p>
          <a:p>
            <a:r>
              <a:rPr lang="en-US" sz="3600" dirty="0"/>
              <a:t>You are now a part of a very important team of professionals that offer </a:t>
            </a:r>
          </a:p>
          <a:p>
            <a:r>
              <a:rPr lang="en-US" sz="3600" dirty="0"/>
              <a:t>“Good Help to Those in Need” </a:t>
            </a:r>
          </a:p>
          <a:p>
            <a:r>
              <a:rPr lang="en-US" sz="3600" dirty="0"/>
              <a:t>and your presence is added value </a:t>
            </a:r>
          </a:p>
          <a:p>
            <a:r>
              <a:rPr lang="en-US" sz="3600" dirty="0"/>
              <a:t>to our organization. </a:t>
            </a:r>
          </a:p>
          <a:p>
            <a:r>
              <a:rPr lang="en-US" sz="3600" dirty="0"/>
              <a:t>Thank you for your willingness to participate in this program.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456049">
            <a:off x="6740253" y="3481933"/>
            <a:ext cx="19716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624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free clipart images name badge"/>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2" y="3810000"/>
            <a:ext cx="22383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295400" y="671207"/>
            <a:ext cx="6705600" cy="830997"/>
          </a:xfrm>
          <a:prstGeom prst="rect">
            <a:avLst/>
          </a:prstGeom>
          <a:noFill/>
        </p:spPr>
        <p:txBody>
          <a:bodyPr wrap="square" rtlCol="0">
            <a:spAutoFit/>
          </a:bodyPr>
          <a:lstStyle/>
          <a:p>
            <a:pPr algn="ctr"/>
            <a:r>
              <a:rPr lang="en-US" sz="4800" b="1" dirty="0"/>
              <a:t>Name Badges</a:t>
            </a:r>
          </a:p>
        </p:txBody>
      </p:sp>
      <p:sp>
        <p:nvSpPr>
          <p:cNvPr id="4" name="TextBox 3"/>
          <p:cNvSpPr txBox="1"/>
          <p:nvPr/>
        </p:nvSpPr>
        <p:spPr>
          <a:xfrm>
            <a:off x="990599" y="1752600"/>
            <a:ext cx="7162800" cy="2585323"/>
          </a:xfrm>
          <a:prstGeom prst="rect">
            <a:avLst/>
          </a:prstGeom>
          <a:noFill/>
        </p:spPr>
        <p:txBody>
          <a:bodyPr wrap="square" rtlCol="0">
            <a:spAutoFit/>
          </a:bodyPr>
          <a:lstStyle/>
          <a:p>
            <a:r>
              <a:rPr lang="en-US" dirty="0"/>
              <a:t>Identification badges will be issued to all persons accepted for Student Volunteer work by Bon Secours </a:t>
            </a:r>
            <a:r>
              <a:rPr lang="en-US" dirty="0" err="1"/>
              <a:t>Maryview</a:t>
            </a:r>
            <a:r>
              <a:rPr lang="en-US" dirty="0"/>
              <a:t> Medical Center. </a:t>
            </a:r>
          </a:p>
          <a:p>
            <a:endParaRPr lang="en-US" dirty="0"/>
          </a:p>
          <a:p>
            <a:r>
              <a:rPr lang="en-US" dirty="0"/>
              <a:t>These badges must be worn, picture forward, at all times when on duty and must be openly displayed on clothing above the waist to be easily read. </a:t>
            </a:r>
          </a:p>
          <a:p>
            <a:endParaRPr lang="en-US" dirty="0"/>
          </a:p>
          <a:p>
            <a:r>
              <a:rPr lang="en-US" dirty="0"/>
              <a:t>The badge must be returned at the end of the Student Volunteer Session of volunteering.</a:t>
            </a:r>
          </a:p>
        </p:txBody>
      </p:sp>
    </p:spTree>
    <p:extLst>
      <p:ext uri="{BB962C8B-B14F-4D97-AF65-F5344CB8AC3E}">
        <p14:creationId xmlns:p14="http://schemas.microsoft.com/office/powerpoint/2010/main" val="3323362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 y="381000"/>
            <a:ext cx="8839200" cy="769441"/>
          </a:xfrm>
          <a:prstGeom prst="rect">
            <a:avLst/>
          </a:prstGeom>
          <a:noFill/>
        </p:spPr>
        <p:txBody>
          <a:bodyPr wrap="square" rtlCol="0">
            <a:spAutoFit/>
          </a:bodyPr>
          <a:lstStyle/>
          <a:p>
            <a:pPr algn="ctr"/>
            <a:r>
              <a:rPr lang="en-US" sz="4400" b="1" dirty="0"/>
              <a:t>General Information</a:t>
            </a:r>
          </a:p>
        </p:txBody>
      </p:sp>
      <p:sp>
        <p:nvSpPr>
          <p:cNvPr id="3" name="TextBox 2"/>
          <p:cNvSpPr txBox="1"/>
          <p:nvPr/>
        </p:nvSpPr>
        <p:spPr>
          <a:xfrm>
            <a:off x="137809" y="1524000"/>
            <a:ext cx="8610600" cy="4801314"/>
          </a:xfrm>
          <a:prstGeom prst="rect">
            <a:avLst/>
          </a:prstGeom>
          <a:noFill/>
        </p:spPr>
        <p:txBody>
          <a:bodyPr wrap="square" rtlCol="0">
            <a:spAutoFit/>
          </a:bodyPr>
          <a:lstStyle/>
          <a:p>
            <a:pPr marL="285750" indent="-285750" algn="ctr">
              <a:buFont typeface="Arial" panose="020B0604020202020204" pitchFamily="34" charset="0"/>
              <a:buChar char="•"/>
            </a:pPr>
            <a:r>
              <a:rPr lang="en-US" sz="3600" dirty="0"/>
              <a:t>Be in uniform while on duty</a:t>
            </a:r>
          </a:p>
          <a:p>
            <a:pPr marL="285750" indent="-285750" algn="ctr">
              <a:buFont typeface="Arial" panose="020B0604020202020204" pitchFamily="34" charset="0"/>
              <a:buChar char="•"/>
            </a:pPr>
            <a:r>
              <a:rPr lang="en-US" sz="3600" dirty="0"/>
              <a:t>Be in your assigned area and on task</a:t>
            </a:r>
          </a:p>
          <a:p>
            <a:pPr marL="285750" indent="-285750" algn="ctr">
              <a:buFont typeface="Arial" panose="020B0604020202020204" pitchFamily="34" charset="0"/>
              <a:buChar char="•"/>
            </a:pPr>
            <a:r>
              <a:rPr lang="en-US" sz="3600" dirty="0"/>
              <a:t>No cell phone use while on duty</a:t>
            </a:r>
          </a:p>
          <a:p>
            <a:pPr marL="285750" indent="-285750" algn="ctr">
              <a:buFont typeface="Arial" panose="020B0604020202020204" pitchFamily="34" charset="0"/>
              <a:buChar char="•"/>
            </a:pPr>
            <a:r>
              <a:rPr lang="en-US" sz="3600" dirty="0"/>
              <a:t>Arrive on time</a:t>
            </a:r>
          </a:p>
          <a:p>
            <a:pPr marL="285750" indent="-285750" algn="ctr">
              <a:buFont typeface="Arial" panose="020B0604020202020204" pitchFamily="34" charset="0"/>
              <a:buChar char="•"/>
            </a:pPr>
            <a:r>
              <a:rPr lang="en-US" sz="3600" dirty="0"/>
              <a:t>Leave on time </a:t>
            </a:r>
            <a:r>
              <a:rPr lang="en-US" dirty="0"/>
              <a:t>(unless special arrangements </a:t>
            </a:r>
          </a:p>
          <a:p>
            <a:pPr algn="ctr"/>
            <a:r>
              <a:rPr lang="en-US" dirty="0"/>
              <a:t>     have been made with the Director of Volunteers)</a:t>
            </a:r>
          </a:p>
          <a:p>
            <a:pPr marL="285750" indent="-285750" algn="ctr">
              <a:buFont typeface="Arial" panose="020B0604020202020204" pitchFamily="34" charset="0"/>
              <a:buChar char="•"/>
            </a:pPr>
            <a:r>
              <a:rPr lang="en-US" sz="3600" dirty="0"/>
              <a:t>No gum chewing</a:t>
            </a:r>
          </a:p>
          <a:p>
            <a:pPr marL="285750" indent="-285750" algn="ctr">
              <a:buFont typeface="Arial" panose="020B0604020202020204" pitchFamily="34" charset="0"/>
              <a:buChar char="•"/>
            </a:pPr>
            <a:r>
              <a:rPr lang="en-US" sz="3600" dirty="0"/>
              <a:t>Always be at your best!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59525" y="5486400"/>
            <a:ext cx="804640" cy="557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7573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772400" cy="923330"/>
          </a:xfrm>
          <a:prstGeom prst="rect">
            <a:avLst/>
          </a:prstGeom>
        </p:spPr>
        <p:txBody>
          <a:bodyPr wrap="square">
            <a:spAutoFit/>
          </a:bodyPr>
          <a:lstStyle/>
          <a:p>
            <a:pPr algn="ctr"/>
            <a:r>
              <a:rPr lang="en-US" sz="5400" b="1" dirty="0"/>
              <a:t>You are almost finished!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471321"/>
            <a:ext cx="2146300" cy="214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 y="4038600"/>
            <a:ext cx="8458200" cy="2308324"/>
          </a:xfrm>
          <a:prstGeom prst="rect">
            <a:avLst/>
          </a:prstGeom>
        </p:spPr>
        <p:txBody>
          <a:bodyPr wrap="square">
            <a:spAutoFit/>
          </a:bodyPr>
          <a:lstStyle/>
          <a:p>
            <a:pPr marL="82296" indent="0" algn="ctr">
              <a:buNone/>
            </a:pPr>
            <a:r>
              <a:rPr lang="en-US" sz="3600" dirty="0">
                <a:latin typeface="Berlin Sans FB" panose="020E0602020502020306" pitchFamily="34" charset="0"/>
              </a:rPr>
              <a:t>If you are unclear about anything in the orientation, please contact the Volunteer Office before testing.  </a:t>
            </a:r>
          </a:p>
          <a:p>
            <a:pPr marL="82296" indent="0">
              <a:buNone/>
            </a:pPr>
            <a:endParaRPr lang="en-US" dirty="0">
              <a:latin typeface="Berlin Sans FB" panose="020E0602020502020306" pitchFamily="34" charset="0"/>
            </a:endParaRPr>
          </a:p>
          <a:p>
            <a:pPr marL="82296" indent="0">
              <a:buNone/>
            </a:pPr>
            <a:r>
              <a:rPr lang="en-US" dirty="0">
                <a:latin typeface="Berlin Sans FB" panose="020E0602020502020306" pitchFamily="34" charset="0"/>
              </a:rPr>
              <a:t>*Please proceed to the next page for test instructions.</a:t>
            </a:r>
          </a:p>
        </p:txBody>
      </p:sp>
    </p:spTree>
    <p:extLst>
      <p:ext uri="{BB962C8B-B14F-4D97-AF65-F5344CB8AC3E}">
        <p14:creationId xmlns:p14="http://schemas.microsoft.com/office/powerpoint/2010/main" val="948650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543800" cy="923330"/>
          </a:xfrm>
          <a:prstGeom prst="rect">
            <a:avLst/>
          </a:prstGeom>
        </p:spPr>
        <p:txBody>
          <a:bodyPr wrap="square">
            <a:spAutoFit/>
          </a:bodyPr>
          <a:lstStyle/>
          <a:p>
            <a:pPr algn="ctr"/>
            <a:r>
              <a:rPr lang="en-US" sz="5400" b="1" dirty="0"/>
              <a:t>Survey Instructions</a:t>
            </a:r>
          </a:p>
        </p:txBody>
      </p:sp>
      <p:sp>
        <p:nvSpPr>
          <p:cNvPr id="3" name="Rectangle 2"/>
          <p:cNvSpPr/>
          <p:nvPr/>
        </p:nvSpPr>
        <p:spPr>
          <a:xfrm>
            <a:off x="304800" y="1752600"/>
            <a:ext cx="8686800" cy="4524315"/>
          </a:xfrm>
          <a:prstGeom prst="rect">
            <a:avLst/>
          </a:prstGeom>
        </p:spPr>
        <p:txBody>
          <a:bodyPr wrap="square">
            <a:spAutoFit/>
          </a:bodyPr>
          <a:lstStyle/>
          <a:p>
            <a:r>
              <a:rPr lang="en-US" sz="3200" dirty="0"/>
              <a:t>Please click the attached document named “Student Orientation Quiz” on the Volunteer page </a:t>
            </a:r>
          </a:p>
          <a:p>
            <a:r>
              <a:rPr lang="en-US" sz="3200" dirty="0"/>
              <a:t>Save As- “Orientation Quiz” on your personal drive or print it </a:t>
            </a:r>
          </a:p>
          <a:p>
            <a:r>
              <a:rPr lang="en-US" sz="3200" dirty="0"/>
              <a:t>Complete Test</a:t>
            </a:r>
          </a:p>
          <a:p>
            <a:r>
              <a:rPr lang="en-US" sz="3200" dirty="0"/>
              <a:t>Send test back in an email to </a:t>
            </a:r>
            <a:r>
              <a:rPr lang="en-US" sz="3200" dirty="0">
                <a:hlinkClick r:id="rId2"/>
              </a:rPr>
              <a:t>Sherry_hill2@bshsi.org</a:t>
            </a:r>
            <a:r>
              <a:rPr lang="en-US" sz="3200" dirty="0"/>
              <a:t> , fax it to me or print it and drop it off to the Volunteer Office </a:t>
            </a:r>
            <a:r>
              <a:rPr lang="en-US" sz="3200" b="1" u="sng" dirty="0"/>
              <a:t>before</a:t>
            </a:r>
            <a:r>
              <a:rPr lang="en-US" sz="3200" dirty="0"/>
              <a:t> your first day. </a:t>
            </a:r>
          </a:p>
        </p:txBody>
      </p:sp>
    </p:spTree>
    <p:extLst>
      <p:ext uri="{BB962C8B-B14F-4D97-AF65-F5344CB8AC3E}">
        <p14:creationId xmlns:p14="http://schemas.microsoft.com/office/powerpoint/2010/main" val="32656090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610599" cy="830997"/>
          </a:xfrm>
          <a:prstGeom prst="rect">
            <a:avLst/>
          </a:prstGeom>
        </p:spPr>
        <p:txBody>
          <a:bodyPr wrap="square">
            <a:spAutoFit/>
          </a:bodyPr>
          <a:lstStyle/>
          <a:p>
            <a:pPr algn="ctr"/>
            <a:r>
              <a:rPr lang="en-US" sz="4800" b="1" dirty="0"/>
              <a:t>This concludes your orientation!</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560513"/>
            <a:ext cx="6626225" cy="373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86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457200"/>
            <a:ext cx="8382000" cy="1200329"/>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US" sz="3600" b="1" dirty="0"/>
              <a:t>Contact information:</a:t>
            </a:r>
          </a:p>
          <a:p>
            <a:pPr algn="ctr"/>
            <a:r>
              <a:rPr lang="en-US" sz="3600" b="1" dirty="0"/>
              <a:t>Volunteer Director: Sherry Hill</a:t>
            </a:r>
          </a:p>
        </p:txBody>
      </p:sp>
      <p:pic>
        <p:nvPicPr>
          <p:cNvPr id="2050" name="Picture 2" descr="C:\Program Files\Microsoft Office\MEDIA\CAGCAT10\j029298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680183"/>
            <a:ext cx="1843430" cy="1819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21906" y="2075250"/>
            <a:ext cx="5334000" cy="1200329"/>
          </a:xfrm>
          <a:prstGeom prst="rect">
            <a:avLst/>
          </a:prstGeom>
          <a:noFill/>
        </p:spPr>
        <p:txBody>
          <a:bodyPr wrap="square" rtlCol="0">
            <a:spAutoFit/>
          </a:bodyPr>
          <a:lstStyle/>
          <a:p>
            <a:r>
              <a:rPr lang="en-US" sz="3600" b="1" dirty="0"/>
              <a:t>E-mail: sherry_hill2@bshsi.org</a:t>
            </a:r>
          </a:p>
        </p:txBody>
      </p:sp>
      <p:pic>
        <p:nvPicPr>
          <p:cNvPr id="2051" name="Picture 3" descr="C:\Program Files\Microsoft Office\MEDIA\CAGCAT10\j033226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1806" y="3810000"/>
            <a:ext cx="1600200" cy="18086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86200" y="4343400"/>
            <a:ext cx="4572000" cy="646331"/>
          </a:xfrm>
          <a:prstGeom prst="rect">
            <a:avLst/>
          </a:prstGeom>
          <a:noFill/>
        </p:spPr>
        <p:txBody>
          <a:bodyPr wrap="square" rtlCol="0">
            <a:spAutoFit/>
          </a:bodyPr>
          <a:lstStyle/>
          <a:p>
            <a:r>
              <a:rPr lang="en-US" sz="3600" b="1" dirty="0"/>
              <a:t>Office: 757-398-2314</a:t>
            </a:r>
          </a:p>
        </p:txBody>
      </p:sp>
    </p:spTree>
    <p:extLst>
      <p:ext uri="{BB962C8B-B14F-4D97-AF65-F5344CB8AC3E}">
        <p14:creationId xmlns:p14="http://schemas.microsoft.com/office/powerpoint/2010/main" val="132533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999709222ingilizc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560" y="609600"/>
            <a:ext cx="3327400" cy="266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 name="TextBox 3"/>
          <p:cNvSpPr txBox="1"/>
          <p:nvPr/>
        </p:nvSpPr>
        <p:spPr>
          <a:xfrm>
            <a:off x="930613" y="3733799"/>
            <a:ext cx="7391400" cy="1938992"/>
          </a:xfrm>
          <a:prstGeom prst="rect">
            <a:avLst/>
          </a:prstGeom>
          <a:noFill/>
        </p:spPr>
        <p:txBody>
          <a:bodyPr wrap="square" rtlCol="0">
            <a:spAutoFit/>
          </a:bodyPr>
          <a:lstStyle/>
          <a:p>
            <a:r>
              <a:rPr lang="en-US" sz="2000" dirty="0"/>
              <a:t>Please read the information contained in this orientation packet. You are responsible for understanding and being accountable for this material so please ask for clarification if you do not understand the content.</a:t>
            </a:r>
          </a:p>
          <a:p>
            <a:r>
              <a:rPr lang="en-US" sz="2000" dirty="0"/>
              <a:t>At the end of this packet, you will be directed to complete a knowledge quiz. Good Luck!! </a:t>
            </a:r>
          </a:p>
        </p:txBody>
      </p:sp>
      <p:pic>
        <p:nvPicPr>
          <p:cNvPr id="1027" name="Picture 3" descr="writing-hand-silhouette[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3305" y="5029200"/>
            <a:ext cx="794455" cy="79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454597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533400"/>
            <a:ext cx="7162800" cy="1015663"/>
          </a:xfrm>
          <a:prstGeom prst="rect">
            <a:avLst/>
          </a:prstGeom>
        </p:spPr>
        <p:txBody>
          <a:bodyPr wrap="square">
            <a:spAutoFit/>
          </a:bodyPr>
          <a:lstStyle/>
          <a:p>
            <a:pPr algn="ctr"/>
            <a:r>
              <a:rPr lang="en-US" sz="6000" dirty="0"/>
              <a:t>Why are we here?</a:t>
            </a:r>
          </a:p>
        </p:txBody>
      </p:sp>
      <p:sp>
        <p:nvSpPr>
          <p:cNvPr id="4" name="TextBox 3"/>
          <p:cNvSpPr txBox="1"/>
          <p:nvPr/>
        </p:nvSpPr>
        <p:spPr>
          <a:xfrm>
            <a:off x="685800" y="1828800"/>
            <a:ext cx="7924800" cy="2308324"/>
          </a:xfrm>
          <a:prstGeom prst="rect">
            <a:avLst/>
          </a:prstGeom>
          <a:noFill/>
        </p:spPr>
        <p:txBody>
          <a:bodyPr wrap="square" rtlCol="0">
            <a:spAutoFit/>
          </a:bodyPr>
          <a:lstStyle/>
          <a:p>
            <a:pPr algn="ctr"/>
            <a:r>
              <a:rPr lang="en-US" sz="3600" dirty="0"/>
              <a:t>We are here to extend compassionate care by improving the health and well-being of our communities and bring good help to those in need.</a:t>
            </a:r>
          </a:p>
        </p:txBody>
      </p:sp>
    </p:spTree>
    <p:extLst>
      <p:ext uri="{BB962C8B-B14F-4D97-AF65-F5344CB8AC3E}">
        <p14:creationId xmlns:p14="http://schemas.microsoft.com/office/powerpoint/2010/main" val="868371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7391400" cy="923330"/>
          </a:xfrm>
          <a:prstGeom prst="rect">
            <a:avLst/>
          </a:prstGeom>
        </p:spPr>
        <p:txBody>
          <a:bodyPr wrap="square">
            <a:spAutoFit/>
          </a:bodyPr>
          <a:lstStyle/>
          <a:p>
            <a:pPr algn="ctr"/>
            <a:r>
              <a:rPr lang="en-US" sz="5400" dirty="0"/>
              <a:t>Customer Service </a:t>
            </a:r>
          </a:p>
        </p:txBody>
      </p:sp>
      <p:sp>
        <p:nvSpPr>
          <p:cNvPr id="3" name="TextBox 2"/>
          <p:cNvSpPr txBox="1"/>
          <p:nvPr/>
        </p:nvSpPr>
        <p:spPr>
          <a:xfrm>
            <a:off x="685800" y="1750181"/>
            <a:ext cx="7848600" cy="4401205"/>
          </a:xfrm>
          <a:prstGeom prst="rect">
            <a:avLst/>
          </a:prstGeom>
          <a:noFill/>
        </p:spPr>
        <p:txBody>
          <a:bodyPr wrap="square" rtlCol="0">
            <a:spAutoFit/>
          </a:bodyPr>
          <a:lstStyle/>
          <a:p>
            <a:pPr algn="ctr"/>
            <a:r>
              <a:rPr lang="en-US" sz="2800" dirty="0"/>
              <a:t>Student Volunteers play a vital role at </a:t>
            </a:r>
          </a:p>
          <a:p>
            <a:pPr algn="ctr"/>
            <a:r>
              <a:rPr lang="en-US" sz="2800" dirty="0" err="1"/>
              <a:t>Maryview</a:t>
            </a:r>
            <a:r>
              <a:rPr lang="en-US" sz="2800" dirty="0"/>
              <a:t> and </a:t>
            </a:r>
            <a:r>
              <a:rPr lang="en-US" sz="2800" dirty="0" err="1"/>
              <a:t>Harbour</a:t>
            </a:r>
            <a:r>
              <a:rPr lang="en-US" sz="2800" dirty="0"/>
              <a:t> View</a:t>
            </a:r>
          </a:p>
          <a:p>
            <a:pPr marL="457200" indent="-457200">
              <a:buFont typeface="Arial" panose="020B0604020202020204" pitchFamily="34" charset="0"/>
              <a:buChar char="•"/>
            </a:pPr>
            <a:r>
              <a:rPr lang="en-US" sz="2800" dirty="0"/>
              <a:t>Be patient</a:t>
            </a:r>
          </a:p>
          <a:p>
            <a:pPr marL="457200" indent="-457200">
              <a:buFont typeface="Arial" panose="020B0604020202020204" pitchFamily="34" charset="0"/>
              <a:buChar char="•"/>
            </a:pPr>
            <a:r>
              <a:rPr lang="en-US" sz="2800" dirty="0"/>
              <a:t>Be kind</a:t>
            </a:r>
          </a:p>
          <a:p>
            <a:pPr marL="457200" indent="-457200">
              <a:buFont typeface="Arial" panose="020B0604020202020204" pitchFamily="34" charset="0"/>
              <a:buChar char="•"/>
            </a:pPr>
            <a:r>
              <a:rPr lang="en-US" sz="2800" dirty="0"/>
              <a:t>Be helpful</a:t>
            </a:r>
          </a:p>
          <a:p>
            <a:pPr marL="457200" indent="-457200">
              <a:buFont typeface="Arial" panose="020B0604020202020204" pitchFamily="34" charset="0"/>
              <a:buChar char="•"/>
            </a:pPr>
            <a:r>
              <a:rPr lang="en-US" sz="2800" dirty="0"/>
              <a:t>Be friendly</a:t>
            </a:r>
          </a:p>
          <a:p>
            <a:pPr marL="457200" indent="-457200">
              <a:buFont typeface="Arial" panose="020B0604020202020204" pitchFamily="34" charset="0"/>
              <a:buChar char="•"/>
            </a:pPr>
            <a:r>
              <a:rPr lang="en-US" sz="2800" dirty="0"/>
              <a:t>Always SMILE </a:t>
            </a:r>
          </a:p>
          <a:p>
            <a:pPr algn="ctr"/>
            <a:endParaRPr lang="en-US" sz="2800" dirty="0"/>
          </a:p>
          <a:p>
            <a:pPr algn="ctr"/>
            <a:r>
              <a:rPr lang="en-US" sz="2800" dirty="0"/>
              <a:t>Represent Bon Secours </a:t>
            </a:r>
            <a:r>
              <a:rPr lang="en-US" sz="2800" dirty="0" err="1"/>
              <a:t>Maryview</a:t>
            </a:r>
            <a:r>
              <a:rPr lang="en-US" sz="2800" dirty="0"/>
              <a:t> </a:t>
            </a:r>
          </a:p>
          <a:p>
            <a:pPr algn="ctr"/>
            <a:r>
              <a:rPr lang="en-US" sz="2800" dirty="0"/>
              <a:t>positively always!  </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1431" y="2971800"/>
            <a:ext cx="1557337" cy="146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96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0294" y="533400"/>
            <a:ext cx="6781799" cy="830997"/>
          </a:xfrm>
          <a:prstGeom prst="rect">
            <a:avLst/>
          </a:prstGeom>
        </p:spPr>
        <p:txBody>
          <a:bodyPr wrap="square">
            <a:spAutoFit/>
          </a:bodyPr>
          <a:lstStyle/>
          <a:p>
            <a:pPr algn="ctr"/>
            <a:r>
              <a:rPr lang="en-US" sz="4800" dirty="0"/>
              <a:t>HIPAA / Privacy Practice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369" y="1592997"/>
            <a:ext cx="6681651" cy="5011238"/>
          </a:xfrm>
          <a:prstGeom prst="rect">
            <a:avLst/>
          </a:prstGeom>
        </p:spPr>
      </p:pic>
    </p:spTree>
    <p:extLst>
      <p:ext uri="{BB962C8B-B14F-4D97-AF65-F5344CB8AC3E}">
        <p14:creationId xmlns:p14="http://schemas.microsoft.com/office/powerpoint/2010/main" val="315211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457200"/>
            <a:ext cx="5147948" cy="1015663"/>
          </a:xfrm>
          <a:prstGeom prst="rect">
            <a:avLst/>
          </a:prstGeom>
        </p:spPr>
        <p:txBody>
          <a:bodyPr wrap="none">
            <a:spAutoFit/>
          </a:bodyPr>
          <a:lstStyle/>
          <a:p>
            <a:r>
              <a:rPr lang="en-US" sz="6000" dirty="0"/>
              <a:t>What is HIPAA?</a:t>
            </a:r>
            <a:r>
              <a:rPr lang="en-US" sz="6000" dirty="0">
                <a:latin typeface="Berlin Sans FB" panose="020E0602020502020306" pitchFamily="34" charset="0"/>
              </a:rPr>
              <a:t> </a:t>
            </a:r>
            <a:endParaRPr lang="en-US" sz="6000" dirty="0"/>
          </a:p>
        </p:txBody>
      </p:sp>
      <p:sp>
        <p:nvSpPr>
          <p:cNvPr id="3" name="Rectangle 2"/>
          <p:cNvSpPr/>
          <p:nvPr/>
        </p:nvSpPr>
        <p:spPr>
          <a:xfrm>
            <a:off x="447472" y="1461514"/>
            <a:ext cx="8458200" cy="3416320"/>
          </a:xfrm>
          <a:prstGeom prst="rect">
            <a:avLst/>
          </a:prstGeom>
        </p:spPr>
        <p:txBody>
          <a:bodyPr wrap="square">
            <a:spAutoFit/>
          </a:bodyPr>
          <a:lstStyle/>
          <a:p>
            <a:pPr marL="82296" indent="0">
              <a:buNone/>
            </a:pPr>
            <a:r>
              <a:rPr lang="en-US" sz="3600" dirty="0"/>
              <a:t>A federal law called Health Insurance Portability and Accountability Act (HIPAA) requires healthcare providers to protect the confidentiality of patient information and allows patients control over how their health information is used and disclosed.  </a:t>
            </a:r>
          </a:p>
        </p:txBody>
      </p:sp>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4902153"/>
            <a:ext cx="12954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51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188941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TotalTime>
  <Words>1239</Words>
  <Application>Microsoft Office PowerPoint</Application>
  <PresentationFormat>On-screen Show (4:3)</PresentationFormat>
  <Paragraphs>123</Paragraphs>
  <Slides>24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1" baseType="lpstr">
      <vt:lpstr>Arial</vt:lpstr>
      <vt:lpstr>Berlin Sans FB</vt:lpstr>
      <vt:lpstr>Calibri</vt:lpstr>
      <vt:lpstr>Times New Roman</vt:lpstr>
      <vt:lpstr>Wingdings</vt:lpstr>
      <vt:lpstr>Office Theme</vt:lpstr>
      <vt:lpstr>Presentation</vt:lpstr>
      <vt:lpstr> Bon Secours Maryview Medical Center  Student Volunteer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if I’m not feeling well?</vt:lpstr>
      <vt:lpstr>Wearing a Mask</vt:lpstr>
      <vt:lpstr>If you wear a mask here is the proper way:</vt:lpstr>
      <vt:lpstr>What else should I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Bon Secours Health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Maryview Medical Center  Junior Volunteer</dc:title>
  <dc:creator>Hill, Sherry W.</dc:creator>
  <cp:lastModifiedBy>Hill, Sherry W.</cp:lastModifiedBy>
  <cp:revision>31</cp:revision>
  <dcterms:created xsi:type="dcterms:W3CDTF">2015-06-18T19:38:06Z</dcterms:created>
  <dcterms:modified xsi:type="dcterms:W3CDTF">2023-05-19T19:27:50Z</dcterms:modified>
</cp:coreProperties>
</file>